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9" r:id="rId2"/>
    <p:sldId id="303" r:id="rId3"/>
    <p:sldId id="308" r:id="rId4"/>
    <p:sldId id="305" r:id="rId5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66"/>
    <a:srgbClr val="CC00FF"/>
    <a:srgbClr val="0066FF"/>
    <a:srgbClr val="00FFFF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73" autoAdjust="0"/>
    <p:restoredTop sz="90689" autoAdjust="0"/>
  </p:normalViewPr>
  <p:slideViewPr>
    <p:cSldViewPr>
      <p:cViewPr varScale="1">
        <p:scale>
          <a:sx n="66" d="100"/>
          <a:sy n="66" d="100"/>
        </p:scale>
        <p:origin x="1120" y="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E5B27F-AF05-4A35-BE95-103780FF777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062702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56D80E-4F11-40B7-AC7C-46A071D5CAA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13511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12068B-87F2-49AB-A9BB-8DC8A199E0A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424456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CAB70A-51B7-4D2C-A710-5A26DBA4354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233917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8E4ABF-2936-4C84-B0E2-2652A50D97E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938225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4EB317-3112-4751-9EE9-A9F8761E372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754517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3E7AE3-352A-488B-82C9-5B0963D185A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806989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CD626F-D426-4CF4-8649-720518BC52E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756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0F873B-3F16-47F1-A807-0F490B5C1E6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938179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BCBF0F-F8A9-4E43-BBE6-C6B96BAD5A5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227701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A35482-7708-47E1-BAB3-447219BF2D6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330617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E698ED0-F9F3-4CE1-85B7-5A75FBDE0D8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0" y="0"/>
            <a:ext cx="91440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Week 9 Seminar:</a:t>
            </a:r>
          </a:p>
          <a:p>
            <a:r>
              <a:rPr lang="en-US" alt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Academic Planning &amp; Statement peer review session</a:t>
            </a:r>
            <a:endParaRPr lang="en-US" altLang="en-US" sz="8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endParaRPr lang="en-US" altLang="en-US" sz="8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3" name="Text Box 6"/>
          <p:cNvSpPr txBox="1">
            <a:spLocks noChangeArrowheads="1"/>
          </p:cNvSpPr>
          <p:nvPr/>
        </p:nvSpPr>
        <p:spPr bwMode="auto">
          <a:xfrm>
            <a:off x="0" y="877787"/>
            <a:ext cx="9144000" cy="16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Some terminology:</a:t>
            </a:r>
          </a:p>
          <a:p>
            <a:endParaRPr lang="en-US" altLang="en-US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r>
              <a:rPr lang="en-US" alt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“Annual Academic Statement” </a:t>
            </a:r>
            <a:r>
              <a:rPr lang="en-US" altLang="en-US" sz="2000" dirty="0" smtClean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 Academic Plan/Map/Dream</a:t>
            </a:r>
          </a:p>
          <a:p>
            <a:endParaRPr lang="en-US" altLang="en-US" sz="2000" dirty="0">
              <a:latin typeface="Cambria Math" panose="02040503050406030204" pitchFamily="18" charset="0"/>
              <a:ea typeface="Cambria Math" panose="02040503050406030204" pitchFamily="18" charset="0"/>
              <a:sym typeface="Wingdings" panose="05000000000000000000" pitchFamily="2" charset="2"/>
            </a:endParaRPr>
          </a:p>
          <a:p>
            <a:r>
              <a:rPr lang="en-US" altLang="en-US" sz="2000" dirty="0" smtClean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“Final Academic Statement”  Final/Transcript/Graduate Academic Statement</a:t>
            </a:r>
            <a:endParaRPr lang="en-US" altLang="en-US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5" name="Left-Right Arrow 4"/>
          <p:cNvSpPr/>
          <p:nvPr/>
        </p:nvSpPr>
        <p:spPr>
          <a:xfrm>
            <a:off x="228600" y="3278326"/>
            <a:ext cx="8610600" cy="2057400"/>
          </a:xfrm>
          <a:prstGeom prst="leftRightArrow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609600" y="3748563"/>
            <a:ext cx="8153400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en-US" sz="6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Early      Middle      Late</a:t>
            </a:r>
            <a:endParaRPr lang="en-US" altLang="en-US" sz="6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1563024" y="3003440"/>
            <a:ext cx="5865551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en-US" sz="4000" dirty="0" smtClean="0">
                <a:latin typeface="+mj-lt"/>
                <a:ea typeface="Cambria Math" panose="02040503050406030204" pitchFamily="18" charset="0"/>
              </a:rPr>
              <a:t>undergraduate education</a:t>
            </a:r>
            <a:endParaRPr lang="en-US" altLang="en-US" sz="4000" dirty="0">
              <a:latin typeface="+mj-lt"/>
              <a:ea typeface="Cambria Math" panose="02040503050406030204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l="25595" t="37053" r="27790" b="40230"/>
          <a:stretch/>
        </p:blipFill>
        <p:spPr>
          <a:xfrm>
            <a:off x="838200" y="5372963"/>
            <a:ext cx="5486400" cy="9144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l="25595" t="37053" r="27790" b="40230"/>
          <a:stretch/>
        </p:blipFill>
        <p:spPr>
          <a:xfrm>
            <a:off x="6248400" y="5372963"/>
            <a:ext cx="2209800" cy="914400"/>
          </a:xfrm>
          <a:prstGeom prst="rect">
            <a:avLst/>
          </a:prstGeom>
        </p:spPr>
      </p:pic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2362200" y="6324600"/>
            <a:ext cx="66294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en-US" sz="2000" dirty="0" smtClean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Academic Plan/Map/Dream                  Graduation Statement </a:t>
            </a:r>
          </a:p>
        </p:txBody>
      </p:sp>
    </p:spTree>
    <p:extLst>
      <p:ext uri="{BB962C8B-B14F-4D97-AF65-F5344CB8AC3E}">
        <p14:creationId xmlns:p14="http://schemas.microsoft.com/office/powerpoint/2010/main" val="1742469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0" y="0"/>
            <a:ext cx="9144000" cy="4770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 altLang="en-US" sz="8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r>
              <a:rPr lang="en-US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“The Academic Statement is a narrative introduction to </a:t>
            </a:r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your </a:t>
            </a:r>
            <a:r>
              <a:rPr lang="en-US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overall transcript. </a:t>
            </a:r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You </a:t>
            </a:r>
            <a:r>
              <a:rPr lang="en-US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write about where </a:t>
            </a:r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you’ve </a:t>
            </a:r>
            <a:r>
              <a:rPr lang="en-US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been and where </a:t>
            </a:r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you’re </a:t>
            </a:r>
            <a:r>
              <a:rPr lang="en-US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going at Evergreen, describing </a:t>
            </a:r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your </a:t>
            </a:r>
            <a:r>
              <a:rPr lang="en-US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undergraduate studies as a whole. Reflective writing is a great way to understand </a:t>
            </a:r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what you've </a:t>
            </a:r>
            <a:r>
              <a:rPr lang="en-US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learned and to discover what </a:t>
            </a:r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you </a:t>
            </a:r>
            <a:r>
              <a:rPr lang="en-US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want to learn.” </a:t>
            </a:r>
            <a:endParaRPr lang="en-US" sz="2000" dirty="0" smtClean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algn="r"/>
            <a:r>
              <a:rPr lang="en-US" sz="16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(</a:t>
            </a:r>
            <a:r>
              <a:rPr lang="en-US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modified from http://evergreen.edu/academicstatement/)</a:t>
            </a:r>
          </a:p>
          <a:p>
            <a:pPr lvl="0"/>
            <a:endParaRPr lang="en-US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lvl="0"/>
            <a:endParaRPr lang="en-US" sz="2000" b="1" dirty="0" smtClean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lvl="0"/>
            <a:r>
              <a:rPr lang="en-US" sz="2000" b="1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The </a:t>
            </a:r>
            <a:r>
              <a:rPr lang="en-US" sz="20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primary goal of </a:t>
            </a:r>
            <a:r>
              <a:rPr lang="en-US" sz="2000" b="1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your </a:t>
            </a:r>
            <a:r>
              <a:rPr lang="en-US" sz="20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Academic Statement is to make sense of </a:t>
            </a:r>
            <a:r>
              <a:rPr lang="en-US" sz="2000" b="1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your </a:t>
            </a:r>
            <a:r>
              <a:rPr lang="en-US" sz="20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academic trajectory. </a:t>
            </a:r>
            <a:endParaRPr lang="en-US" sz="2000" b="1" dirty="0" smtClean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For </a:t>
            </a:r>
            <a:r>
              <a:rPr lang="en-US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all of </a:t>
            </a:r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you, </a:t>
            </a:r>
            <a:r>
              <a:rPr lang="en-US" sz="20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particularly those </a:t>
            </a:r>
            <a:r>
              <a:rPr lang="en-US" sz="2000" b="1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in your </a:t>
            </a:r>
            <a:r>
              <a:rPr lang="en-US" sz="20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final year at Evergreen</a:t>
            </a:r>
            <a:r>
              <a:rPr lang="en-US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, this </a:t>
            </a:r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will </a:t>
            </a:r>
            <a:r>
              <a:rPr lang="en-US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involve framing </a:t>
            </a:r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your </a:t>
            </a:r>
            <a:r>
              <a:rPr lang="en-US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past work (highlighting certain elements, minimizing others) </a:t>
            </a:r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to reveal </a:t>
            </a:r>
            <a:r>
              <a:rPr lang="en-US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the sense </a:t>
            </a:r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of (or impose sense on) </a:t>
            </a:r>
            <a:r>
              <a:rPr lang="en-US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that work. </a:t>
            </a:r>
            <a:endParaRPr lang="en-US" sz="2000" dirty="0" smtClean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For </a:t>
            </a:r>
            <a:r>
              <a:rPr lang="en-US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all of </a:t>
            </a:r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you, </a:t>
            </a:r>
            <a:r>
              <a:rPr lang="en-US" sz="20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particularly those </a:t>
            </a:r>
            <a:r>
              <a:rPr lang="en-US" sz="2000" b="1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in </a:t>
            </a:r>
            <a:r>
              <a:rPr lang="en-US" sz="20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the </a:t>
            </a:r>
            <a:r>
              <a:rPr lang="en-US" sz="2000" b="1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early or middle parts of your </a:t>
            </a:r>
            <a:r>
              <a:rPr lang="en-US" sz="20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Evergreen education</a:t>
            </a:r>
            <a:r>
              <a:rPr lang="en-US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, it should also involve making thoughtful and informed choices about what makes sense to do next, and how best to prepare for that</a:t>
            </a:r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.</a:t>
            </a:r>
            <a:endParaRPr lang="en-US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3938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0" y="0"/>
            <a:ext cx="9144000" cy="64940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lvl="0"/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There </a:t>
            </a:r>
            <a:r>
              <a:rPr lang="en-US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are many narrative strategies, writing styles, genres, etc. that could work for </a:t>
            </a:r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your </a:t>
            </a:r>
            <a:r>
              <a:rPr lang="en-US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Academic Statement. </a:t>
            </a:r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Those choices are up to you. Faculty will only </a:t>
            </a:r>
            <a:r>
              <a:rPr lang="en-US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ask “Does it read well?” and “Does it describe your work?”. </a:t>
            </a:r>
            <a:endParaRPr lang="en-US" sz="2000" dirty="0" smtClean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lvl="0"/>
            <a:endParaRPr lang="en-US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lvl="0"/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However, your </a:t>
            </a:r>
            <a:r>
              <a:rPr lang="en-US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Academic </a:t>
            </a:r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Statement </a:t>
            </a:r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will </a:t>
            </a:r>
            <a:r>
              <a:rPr lang="en-US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be well served with a clear introduction, a clear conclusion, and clear body paragraphs</a:t>
            </a:r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.</a:t>
            </a:r>
          </a:p>
          <a:p>
            <a:pPr lvl="0"/>
            <a:endParaRPr lang="en-US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lvl="0"/>
            <a:r>
              <a:rPr lang="en-US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Depending on where </a:t>
            </a:r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you </a:t>
            </a:r>
            <a:r>
              <a:rPr lang="en-US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are in our academic trajectory (early, middle, near graduation), </a:t>
            </a:r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you will </a:t>
            </a:r>
            <a:r>
              <a:rPr lang="en-US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want to emphasize different </a:t>
            </a:r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things: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For </a:t>
            </a:r>
            <a:r>
              <a:rPr lang="en-US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those of </a:t>
            </a:r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closer </a:t>
            </a:r>
            <a:r>
              <a:rPr lang="en-US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to graduation, this might involve framing </a:t>
            </a:r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your </a:t>
            </a:r>
            <a:r>
              <a:rPr lang="en-US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past and current work to make sense of that work for an outside audience. </a:t>
            </a:r>
            <a:endParaRPr lang="en-US" sz="2000" dirty="0" smtClean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For </a:t>
            </a:r>
            <a:r>
              <a:rPr lang="en-US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those of </a:t>
            </a:r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with more </a:t>
            </a:r>
            <a:r>
              <a:rPr lang="en-US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time left in </a:t>
            </a:r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your </a:t>
            </a:r>
            <a:r>
              <a:rPr lang="en-US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undergraduate </a:t>
            </a:r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careers, you will want </a:t>
            </a:r>
            <a:r>
              <a:rPr lang="en-US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to describe a potential Academic Plan, Map, or Dream and how to best plan for that. </a:t>
            </a:r>
          </a:p>
          <a:p>
            <a:endParaRPr lang="en-US" sz="2000" dirty="0" smtClean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While </a:t>
            </a:r>
            <a:r>
              <a:rPr lang="en-US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only the final version that is included in </a:t>
            </a:r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your </a:t>
            </a:r>
            <a:r>
              <a:rPr lang="en-US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transcript has the 750 word limit, </a:t>
            </a:r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you should try </a:t>
            </a:r>
            <a:r>
              <a:rPr lang="en-US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to get close to that limit even in </a:t>
            </a:r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your </a:t>
            </a:r>
            <a:r>
              <a:rPr lang="en-US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interim versions. </a:t>
            </a:r>
            <a:endParaRPr lang="en-US" sz="2000" dirty="0" smtClean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endParaRPr lang="en-US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algn="ctr"/>
            <a:r>
              <a:rPr lang="en-US" sz="2800" b="1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Those of you who completed previous Seminar writing assignments have completed much of the groundwork. </a:t>
            </a:r>
            <a:endParaRPr lang="en-US" sz="2800" b="1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0875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2578888"/>
              </p:ext>
            </p:extLst>
          </p:nvPr>
        </p:nvGraphicFramePr>
        <p:xfrm>
          <a:off x="0" y="609600"/>
          <a:ext cx="9144000" cy="463296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67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7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Final Statement</a:t>
                      </a:r>
                      <a:endParaRPr lang="en-US" sz="200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Academic Plan</a:t>
                      </a:r>
                      <a:endParaRPr lang="en-US" sz="200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Self-Evaluation</a:t>
                      </a:r>
                      <a:endParaRPr lang="en-US" sz="200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Audience</a:t>
                      </a:r>
                      <a:endParaRPr lang="en-US" sz="200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External to Evergreen: employers,</a:t>
                      </a:r>
                      <a:r>
                        <a:rPr lang="en-US" sz="2000" baseline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grad programs, etc.</a:t>
                      </a:r>
                      <a:endParaRPr lang="en-US" sz="200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Internal:</a:t>
                      </a:r>
                      <a:r>
                        <a:rPr lang="en-US" sz="2000" baseline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faculty, advisors, mentors</a:t>
                      </a:r>
                      <a:endParaRPr lang="en-US" sz="200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Internal:</a:t>
                      </a:r>
                    </a:p>
                    <a:p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You</a:t>
                      </a:r>
                      <a:r>
                        <a:rPr lang="en-US" sz="2000" baseline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(now, future)</a:t>
                      </a:r>
                    </a:p>
                    <a:p>
                      <a:r>
                        <a:rPr lang="en-US" sz="2000" baseline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Faculty (now, future)</a:t>
                      </a:r>
                      <a:endParaRPr lang="en-US" sz="200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Scale/Scope</a:t>
                      </a:r>
                      <a:endParaRPr lang="en-US" sz="200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Undergrad education: retrospective</a:t>
                      </a:r>
                      <a:endParaRPr lang="en-US" sz="200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Undergrad education: both retrospective and prospective</a:t>
                      </a:r>
                      <a:endParaRPr lang="en-US" sz="200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Your current program</a:t>
                      </a:r>
                      <a:endParaRPr lang="en-US" sz="200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Purpose</a:t>
                      </a:r>
                      <a:endParaRPr lang="en-US" sz="200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Make sense of your interdisciplinary liberal arts Evergreen education to an outside audience</a:t>
                      </a:r>
                      <a:endParaRPr lang="en-US" sz="200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Map</a:t>
                      </a:r>
                      <a:r>
                        <a:rPr lang="en-US" sz="2000" baseline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out/imagine your academic trajectory: past, present, future</a:t>
                      </a:r>
                      <a:endParaRPr lang="en-US" sz="200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aseline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Frankly and constructively reflect on successes and struggles to reveal learning and areas for improvement</a:t>
                      </a:r>
                      <a:endParaRPr lang="en-US" sz="200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3828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6409</TotalTime>
  <Words>499</Words>
  <Application>Microsoft Office PowerPoint</Application>
  <PresentationFormat>On-screen Show (4:3)</PresentationFormat>
  <Paragraphs>46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Cambria Math</vt:lpstr>
      <vt:lpstr>Wingdings</vt:lpstr>
      <vt:lpstr>Default Design</vt:lpstr>
      <vt:lpstr>PowerPoint Presentation</vt:lpstr>
      <vt:lpstr>PowerPoint Presentation</vt:lpstr>
      <vt:lpstr>PowerPoint Presentation</vt:lpstr>
      <vt:lpstr>PowerPoint Presentation</vt:lpstr>
    </vt:vector>
  </TitlesOfParts>
  <Company>THE EVERGREEN STATE COLLEGE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Krishna M Chowdary</dc:creator>
  <cp:lastModifiedBy>Chowdary, Krishna</cp:lastModifiedBy>
  <cp:revision>146</cp:revision>
  <dcterms:created xsi:type="dcterms:W3CDTF">2011-09-27T02:40:35Z</dcterms:created>
  <dcterms:modified xsi:type="dcterms:W3CDTF">2018-11-20T22:42:54Z</dcterms:modified>
</cp:coreProperties>
</file>