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7" r:id="rId11"/>
    <p:sldId id="265" r:id="rId12"/>
    <p:sldId id="268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61" d="100"/>
          <a:sy n="61" d="100"/>
        </p:scale>
        <p:origin x="3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A34FF-9A14-4172-8EDC-EAD518A2D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EF0CCC-D089-4A2C-A486-3173A0367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8C09B-89EA-4EE0-BE63-3719645D1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E778D-6DDE-426D-9656-C11A6CB14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9AA82-C88A-44A7-AA68-02D1C24CD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25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C892F-445E-4BBA-9EF2-C3CF28ECE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55490C-4EF9-4A9C-B8B1-5C05E9449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C8847-4948-4C88-9DEA-66AB6970D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79C9D-07F3-49F1-B575-735487817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1176E-787E-47FD-B8BB-9A9710914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3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1947DC-6348-43C9-BD69-CD92B75732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1CFD6C-65D4-49A9-8BED-BBD2B3BA6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0357-89A1-4FDE-AABC-DF23B768D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4BF6B-83DA-4F9B-94C5-E7F9C0B71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DF900-ECDB-4A3A-B95E-8475F6765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4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EAFF7-037E-4730-932C-9A5366288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B21B0-80FD-43C3-8843-DC8F47C7D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AB378-2ECE-4517-9125-788B35552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AC5C9-432B-4E6F-BA86-F3B1BB119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77AB0-AA68-4C5A-9238-CB02DF6C3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1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8FD2C-BA55-4A8C-92C9-470FA96DF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5D7EFF-2269-492F-AD1A-D7FDD06F7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597D5-5D89-4CE0-89BB-8CB61502D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08BEA-BF29-4829-AEB3-FB2191E67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6E339-3ECA-4306-9964-16BF128A6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1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2DF15-1393-40EF-9D81-F2B48216C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D9494-896B-44DB-A8C3-51DBA6B4B7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FC925-9AAC-40DB-B7AD-0B8D27FCE0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33406D-7EF2-49AF-AF24-0460FA01F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0493D-9F3D-4659-95FD-07A28111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47CA9-3CCE-4104-B16F-CA40DB9E6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1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FB941-4596-49CF-A91C-FD444E460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838D6-E9B2-44DB-9771-284733B06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CB8CEE-232A-4259-BE0B-492A4EFD6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1E558B-742E-492F-A19A-6EB676323E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AA8D0E-1E9B-469E-8095-1512A41AFF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BFEDF3-B99C-4B1E-895D-3131A3019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5B34D8-86DC-4908-AB75-6FC249DD7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34B9BD-27D7-469C-8A16-93A1984ED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1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7AC8B-8BDD-4697-B5FA-43D460853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6EEA5F-7243-4475-AB34-23B6C3A1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844F5B-099E-4891-B26C-CFB8F920A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AFF8D-F4F2-4532-B44A-D6E56DD1A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93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476BC6-6799-4360-B90E-A1CC404B3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FCBE13-976E-402D-9499-711497A51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84ADF-6CC4-4BCF-8A81-1EEA468C9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9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BAEA-7140-4CD1-B17F-D643D339D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D29C3-B72A-433E-89DC-47D58874A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634D17-99F2-453A-B12A-A59BEAA38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B3C12-4DE2-4B9D-9A31-2733C49C0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17426-62C2-4725-90A6-62FA165F7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EE584-9301-49B0-8724-235108C26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8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FE93B-B497-4A51-A35F-092026AA0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E60481-4FEE-4923-B2B3-AA5BD35FE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42B88-CB2B-46E3-8A3B-A2BE10B3E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FEB7C-F5B8-4C16-BC93-AA29B0830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069C94-AD23-4085-98E3-B08707A9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E54C6-03B9-4E2D-BF18-31C0D5BA1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5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E4BC4C-DF2E-434A-AF8B-C9156A318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4BA7DC-2818-474D-93F0-5142F35D6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86487-F6AD-48AA-828A-E93762781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25499-37B2-41A0-9D03-D5F94B6C0AD9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F415E-5EF8-4F45-B73D-339D2054C7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37C02-23D4-430B-83C1-2E9632C113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FB58E-FE76-4F8B-9155-376E61AD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2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53651-9A12-40E6-B6F9-0F6238838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91506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b="1" dirty="0"/>
              <a:t>Delaware State University AAC&amp;U General Education and Assessment </a:t>
            </a:r>
            <a:br>
              <a:rPr lang="en-US" sz="4400" dirty="0"/>
            </a:br>
            <a:r>
              <a:rPr lang="en-US" sz="4400" b="1" dirty="0"/>
              <a:t>Action Plan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7CBE01-9ED3-41A1-9F8F-341A453BD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95020"/>
            <a:ext cx="9144000" cy="1655762"/>
          </a:xfrm>
        </p:spPr>
        <p:txBody>
          <a:bodyPr/>
          <a:lstStyle/>
          <a:p>
            <a:r>
              <a:rPr lang="en-US" dirty="0"/>
              <a:t>June 8, 2018</a:t>
            </a:r>
          </a:p>
          <a:p>
            <a:r>
              <a:rPr lang="en-US" dirty="0"/>
              <a:t>Salt Lake City, Utah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EE4AC5-EB41-4293-AAC5-A1735F942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242" y="177006"/>
            <a:ext cx="3867150" cy="1200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5DB6970-C314-4221-8867-7D80E5A60E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6494" y="177006"/>
            <a:ext cx="1974703" cy="1966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983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C9970-0136-44A7-BD41-409390EED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950"/>
            <a:ext cx="10515600" cy="543401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Spring 2019 </a:t>
            </a:r>
            <a:endParaRPr lang="en-US" dirty="0"/>
          </a:p>
          <a:p>
            <a:pPr lvl="0"/>
            <a:r>
              <a:rPr lang="en-US" dirty="0"/>
              <a:t>Workgroup Stage #2: Condensed core group of stakeholders will create plan of action by March 31, 2019. </a:t>
            </a:r>
          </a:p>
          <a:p>
            <a:pPr lvl="0"/>
            <a:r>
              <a:rPr lang="en-US" dirty="0"/>
              <a:t>April-May 2019</a:t>
            </a:r>
          </a:p>
          <a:p>
            <a:pPr lvl="0"/>
            <a:r>
              <a:rPr lang="en-US" dirty="0"/>
              <a:t>Create process for curriculum and assessment review in the majors to be undertaken in fall 2019 with support. </a:t>
            </a:r>
          </a:p>
          <a:p>
            <a:pPr lvl="0"/>
            <a:r>
              <a:rPr lang="en-US" dirty="0"/>
              <a:t>Move new General Education plan and structure through Faculty Senate and the General Faculty.</a:t>
            </a:r>
          </a:p>
          <a:p>
            <a:pPr marL="0" indent="0">
              <a:buNone/>
            </a:pPr>
            <a:r>
              <a:rPr lang="en-US" b="1" dirty="0"/>
              <a:t>Summer 2019</a:t>
            </a:r>
            <a:endParaRPr lang="en-US" dirty="0"/>
          </a:p>
          <a:p>
            <a:r>
              <a:rPr lang="en-US" dirty="0"/>
              <a:t>- Send DSU faculty teams to varied summer institutes for professional development.</a:t>
            </a:r>
          </a:p>
        </p:txBody>
      </p:sp>
    </p:spTree>
    <p:extLst>
      <p:ext uri="{BB962C8B-B14F-4D97-AF65-F5344CB8AC3E}">
        <p14:creationId xmlns:p14="http://schemas.microsoft.com/office/powerpoint/2010/main" val="2008169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F3D7C-080E-40FA-BDB8-F6D5EC9AF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950"/>
            <a:ext cx="10515600" cy="543401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Fall 2019</a:t>
            </a:r>
            <a:endParaRPr lang="en-US" dirty="0"/>
          </a:p>
          <a:p>
            <a:pPr lvl="0"/>
            <a:r>
              <a:rPr lang="en-US" dirty="0"/>
              <a:t>Programs review their curricula to look for linkages to GE goals and outcomes</a:t>
            </a:r>
          </a:p>
          <a:p>
            <a:pPr lvl="0"/>
            <a:r>
              <a:rPr lang="en-US" dirty="0"/>
              <a:t>Programs revise curricula to account for new GE program</a:t>
            </a:r>
          </a:p>
          <a:p>
            <a:pPr lvl="0"/>
            <a:r>
              <a:rPr lang="en-US" dirty="0"/>
              <a:t>“Assessment as Inquiry” explored in revised curricula by departments</a:t>
            </a:r>
          </a:p>
          <a:p>
            <a:pPr marL="0" indent="0">
              <a:buNone/>
            </a:pPr>
            <a:r>
              <a:rPr lang="en-US" b="1" dirty="0"/>
              <a:t>Spring 2020</a:t>
            </a:r>
            <a:endParaRPr lang="en-US" dirty="0"/>
          </a:p>
          <a:p>
            <a:pPr lvl="0"/>
            <a:r>
              <a:rPr lang="en-US" dirty="0"/>
              <a:t>“Assessment as Inquiry” embedded in curriculum by departments</a:t>
            </a:r>
          </a:p>
          <a:p>
            <a:pPr lvl="0"/>
            <a:r>
              <a:rPr lang="en-US" dirty="0"/>
              <a:t>Programs move revisions through Faculty Senate</a:t>
            </a:r>
          </a:p>
          <a:p>
            <a:pPr lvl="0"/>
            <a:r>
              <a:rPr lang="en-US" dirty="0"/>
              <a:t>Present revised GE program to AAC&amp;U General Education and Assessment Conference.</a:t>
            </a:r>
          </a:p>
          <a:p>
            <a:pPr marL="0" indent="0">
              <a:buNone/>
            </a:pPr>
            <a:r>
              <a:rPr lang="en-US" b="1" dirty="0"/>
              <a:t>Summer 2020</a:t>
            </a:r>
            <a:endParaRPr lang="en-US" dirty="0"/>
          </a:p>
          <a:p>
            <a:r>
              <a:rPr lang="en-US" dirty="0"/>
              <a:t>- Send DSU faculty teams to varied summer institutes for professional development.</a:t>
            </a:r>
          </a:p>
          <a:p>
            <a:pPr marL="0" indent="0">
              <a:buNone/>
            </a:pPr>
            <a:r>
              <a:rPr lang="en-US" b="1" dirty="0"/>
              <a:t>Fall 2020</a:t>
            </a:r>
            <a:endParaRPr lang="en-US" dirty="0"/>
          </a:p>
          <a:p>
            <a:r>
              <a:rPr lang="en-US" dirty="0"/>
              <a:t>1. Implement revised General Education program.</a:t>
            </a:r>
          </a:p>
        </p:txBody>
      </p:sp>
    </p:spTree>
    <p:extLst>
      <p:ext uri="{BB962C8B-B14F-4D97-AF65-F5344CB8AC3E}">
        <p14:creationId xmlns:p14="http://schemas.microsoft.com/office/powerpoint/2010/main" val="1678727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17EF8-0220-4B6D-9C99-FFE053B9C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Support in the following areas will be required to accomplish these goals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1B47A-64AC-46DF-AD37-CE26832A5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Administration flexibility and support</a:t>
            </a:r>
          </a:p>
          <a:p>
            <a:pPr lvl="0"/>
            <a:r>
              <a:rPr lang="en-US" dirty="0"/>
              <a:t>Logistical support for process management</a:t>
            </a:r>
          </a:p>
          <a:p>
            <a:pPr lvl="0"/>
            <a:r>
              <a:rPr lang="en-US" dirty="0"/>
              <a:t>Expanded role and support from the Office of Institutional Effectiveness in areas of pedagogy, assessment, and DSU institutional data.</a:t>
            </a:r>
          </a:p>
          <a:p>
            <a:pPr lvl="0"/>
            <a:r>
              <a:rPr lang="en-US" dirty="0"/>
              <a:t>Incentives to faculty for participation in workgroups, conferences and other professional development opportunities.</a:t>
            </a:r>
          </a:p>
          <a:p>
            <a:pPr lvl="0"/>
            <a:r>
              <a:rPr lang="en-US" dirty="0"/>
              <a:t>Financial support for intensive teaching areas and service learning</a:t>
            </a:r>
          </a:p>
          <a:p>
            <a:r>
              <a:rPr lang="en-US" dirty="0"/>
              <a:t>Start up funds for faculty in Social Sciences and Humanities to expand undergraduate research and experiential learning.</a:t>
            </a:r>
          </a:p>
        </p:txBody>
      </p:sp>
    </p:spTree>
    <p:extLst>
      <p:ext uri="{BB962C8B-B14F-4D97-AF65-F5344CB8AC3E}">
        <p14:creationId xmlns:p14="http://schemas.microsoft.com/office/powerpoint/2010/main" val="1823898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D3D19-4A09-4E28-951F-7C1A39612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Delaware State University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BBD59-347E-4CAD-BA69-8EBE6D24D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Alexa Silver, team leader</a:t>
            </a:r>
          </a:p>
          <a:p>
            <a:r>
              <a:rPr lang="en-US" dirty="0"/>
              <a:t>Andrew Lloyd</a:t>
            </a:r>
          </a:p>
          <a:p>
            <a:r>
              <a:rPr lang="en-US" dirty="0"/>
              <a:t>Phyllis Brooks Collins</a:t>
            </a:r>
          </a:p>
          <a:p>
            <a:r>
              <a:rPr lang="en-US" dirty="0"/>
              <a:t>Raymond Tutu</a:t>
            </a:r>
          </a:p>
          <a:p>
            <a:r>
              <a:rPr lang="en-US" dirty="0" err="1"/>
              <a:t>Ordner</a:t>
            </a:r>
            <a:r>
              <a:rPr lang="en-US" dirty="0"/>
              <a:t> Taylor</a:t>
            </a:r>
          </a:p>
          <a:p>
            <a:r>
              <a:rPr lang="en-US" dirty="0"/>
              <a:t>Anthea </a:t>
            </a:r>
            <a:r>
              <a:rPr lang="en-US" dirty="0" err="1"/>
              <a:t>Aikins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577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7EFE2-53B5-4999-BF53-98C4D04F9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Specific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1E5A2-ADAF-4242-8F3C-6D84C8B7D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Revise the general education program in order to condense its goals into a more cohesive program that fulfills both our land grant responsibility and our recognition of the importance of the liberal arts for a meaningful college education</a:t>
            </a:r>
          </a:p>
          <a:p>
            <a:r>
              <a:rPr lang="en-US" dirty="0"/>
              <a:t>Seek methods to engage students more actively in their learning so that they take greater responsibility for and engage in their collegiate career</a:t>
            </a:r>
          </a:p>
        </p:txBody>
      </p:sp>
    </p:spTree>
    <p:extLst>
      <p:ext uri="{BB962C8B-B14F-4D97-AF65-F5344CB8AC3E}">
        <p14:creationId xmlns:p14="http://schemas.microsoft.com/office/powerpoint/2010/main" val="2129997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45C-AF3E-469C-9B58-ACFAFEF3F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069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A274C-8CE3-4F1F-B5EB-3526E8227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4931"/>
            <a:ext cx="10515600" cy="4351338"/>
          </a:xfrm>
        </p:spPr>
        <p:txBody>
          <a:bodyPr/>
          <a:lstStyle/>
          <a:p>
            <a:r>
              <a:rPr lang="en-US" dirty="0"/>
              <a:t>Find linkages between the general education learning goals and those in the majors in order to reinforce and enhance foundational knowledge; essential skills; civic and global; applied, collaborative and integrated learning</a:t>
            </a:r>
          </a:p>
          <a:p>
            <a:r>
              <a:rPr lang="en-US" dirty="0"/>
              <a:t>Explore and implement more effective pedagogies both to enhance student learning and more accurately assess it for the purpose of inquiry and improvement</a:t>
            </a:r>
          </a:p>
          <a:p>
            <a:r>
              <a:rPr lang="en-US" dirty="0"/>
              <a:t>Seek methods to incorporate experiential learning into the general education goals, especially in the areas of student research and service learning</a:t>
            </a:r>
          </a:p>
        </p:txBody>
      </p:sp>
    </p:spTree>
    <p:extLst>
      <p:ext uri="{BB962C8B-B14F-4D97-AF65-F5344CB8AC3E}">
        <p14:creationId xmlns:p14="http://schemas.microsoft.com/office/powerpoint/2010/main" val="3730416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B4778-A152-467A-B66E-CAF6D950C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 Five Cs: Proposed Five Educational Constructs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34C618F-7BB8-44CA-8EAC-64F2018C2D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8736" y="1550194"/>
            <a:ext cx="8034528" cy="5307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43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FE8C0-EB3E-4299-B780-D41A476B6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 DSU Student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7EC2409-E768-4C12-9963-696BAE344E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5544" y="1368079"/>
            <a:ext cx="7300912" cy="5489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056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94898-35C4-40CA-B448-0397774D6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0731"/>
          </a:xfrm>
        </p:spPr>
        <p:txBody>
          <a:bodyPr/>
          <a:lstStyle/>
          <a:p>
            <a:pPr algn="ctr"/>
            <a:r>
              <a:rPr lang="en-US" b="1" dirty="0"/>
              <a:t>Timeline for Completion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81C45-D689-42B9-9FEE-E52E26F53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3106"/>
            <a:ext cx="10515600" cy="4183857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Summer 2018</a:t>
            </a:r>
            <a:endParaRPr lang="en-US" dirty="0"/>
          </a:p>
          <a:p>
            <a:pPr lvl="0"/>
            <a:r>
              <a:rPr lang="en-US" dirty="0"/>
              <a:t>Attend AAC&amp;U Summer Institute and create action plan.</a:t>
            </a:r>
          </a:p>
          <a:p>
            <a:pPr lvl="0"/>
            <a:r>
              <a:rPr lang="en-US" dirty="0"/>
              <a:t>Work with administration to get support for action plan.</a:t>
            </a:r>
          </a:p>
          <a:p>
            <a:pPr lvl="0"/>
            <a:r>
              <a:rPr lang="en-US" dirty="0"/>
              <a:t>Gather resources for to inform and guide workgroups.</a:t>
            </a:r>
          </a:p>
          <a:p>
            <a:r>
              <a:rPr lang="en-US" dirty="0"/>
              <a:t>Identify workgroup membership and establish operational logistics. </a:t>
            </a:r>
          </a:p>
        </p:txBody>
      </p:sp>
    </p:spTree>
    <p:extLst>
      <p:ext uri="{BB962C8B-B14F-4D97-AF65-F5344CB8AC3E}">
        <p14:creationId xmlns:p14="http://schemas.microsoft.com/office/powerpoint/2010/main" val="650844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DE006-575B-48E5-9F5F-A87C3ADB5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5781"/>
            <a:ext cx="10515600" cy="5641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u="sng" dirty="0"/>
              <a:t>High Impact Practices Working Groups</a:t>
            </a:r>
            <a:endParaRPr lang="en-US" sz="3600" dirty="0"/>
          </a:p>
          <a:p>
            <a:pPr lvl="0"/>
            <a:r>
              <a:rPr lang="en-US" sz="3600" i="1" dirty="0"/>
              <a:t>First-year Experience</a:t>
            </a:r>
            <a:r>
              <a:rPr lang="en-US" sz="3600" dirty="0"/>
              <a:t>: core courses, advising, mentoring, establish relationships with faculty, e-portfolios, University Seminar goals</a:t>
            </a:r>
          </a:p>
          <a:p>
            <a:pPr lvl="0"/>
            <a:r>
              <a:rPr lang="en-US" sz="3600" i="1" dirty="0"/>
              <a:t>Experiential Learning through Research and Service Learning: </a:t>
            </a:r>
            <a:endParaRPr lang="en-US" sz="3600" dirty="0"/>
          </a:p>
          <a:p>
            <a:pPr lvl="0"/>
            <a:r>
              <a:rPr lang="en-US" sz="3600" i="1" dirty="0"/>
              <a:t>Global Learning and Study Abroad:</a:t>
            </a:r>
            <a:endParaRPr lang="en-US" sz="3600" dirty="0"/>
          </a:p>
          <a:p>
            <a:r>
              <a:rPr lang="en-US" sz="3600" i="1" dirty="0"/>
              <a:t>Communication/Writing Intensive Experiences: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8533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F7F09-D2C4-475F-9934-526000BE9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0075"/>
            <a:ext cx="10515600" cy="5576888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Other Working Groups and/or Ideas for Consideration</a:t>
            </a:r>
            <a:endParaRPr lang="en-US" dirty="0"/>
          </a:p>
          <a:p>
            <a:pPr lvl="0"/>
            <a:r>
              <a:rPr lang="en-US" i="1" dirty="0"/>
              <a:t>General Education Goals and SLOs</a:t>
            </a:r>
            <a:r>
              <a:rPr lang="en-US" dirty="0"/>
              <a:t>: MSCHE, VALUE rubrics, GEMS, Lumina, employer surveys and other models.</a:t>
            </a:r>
          </a:p>
          <a:p>
            <a:pPr lvl="0"/>
            <a:r>
              <a:rPr lang="en-US" i="1" dirty="0"/>
              <a:t>Assessment as Means of Inquiry</a:t>
            </a:r>
            <a:r>
              <a:rPr lang="en-US" dirty="0"/>
              <a:t>: move from accountability to improvements through embedded assignments, professional development of faculty and staff to support assessment processes, </a:t>
            </a:r>
          </a:p>
          <a:p>
            <a:pPr lvl="0"/>
            <a:r>
              <a:rPr lang="en-US" i="1" dirty="0"/>
              <a:t>Faculty Professional Development</a:t>
            </a:r>
            <a:r>
              <a:rPr lang="en-US" dirty="0"/>
              <a:t>: improved teaching through pedagogy, curriculum design and assessment</a:t>
            </a:r>
          </a:p>
          <a:p>
            <a:r>
              <a:rPr lang="en-US" i="1" dirty="0"/>
              <a:t>Integrated Learning for Transfer in General Education</a:t>
            </a:r>
            <a:r>
              <a:rPr lang="en-US" dirty="0"/>
              <a:t>: implement e-portfolios, Signature Work, collaborative teaching, echoing, faculty partnerships between General Education and the majors</a:t>
            </a:r>
          </a:p>
        </p:txBody>
      </p:sp>
    </p:spTree>
    <p:extLst>
      <p:ext uri="{BB962C8B-B14F-4D97-AF65-F5344CB8AC3E}">
        <p14:creationId xmlns:p14="http://schemas.microsoft.com/office/powerpoint/2010/main" val="3023937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F4193-6EAC-4D53-AC01-A40D47A33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0081"/>
            <a:ext cx="10515600" cy="552688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Fall 2018</a:t>
            </a:r>
            <a:endParaRPr lang="en-US" dirty="0"/>
          </a:p>
          <a:p>
            <a:pPr lvl="0"/>
            <a:r>
              <a:rPr lang="en-US" dirty="0"/>
              <a:t>Faculty Institute (August 24, 2018):  Workgroup Introductions</a:t>
            </a:r>
          </a:p>
          <a:p>
            <a:pPr lvl="0"/>
            <a:r>
              <a:rPr lang="en-US" dirty="0"/>
              <a:t>Workgroup Stage #1: August-December 14, 2018</a:t>
            </a:r>
          </a:p>
          <a:p>
            <a:pPr lvl="0"/>
            <a:r>
              <a:rPr lang="en-US" dirty="0"/>
              <a:t>Create multiple workgroups for each area to include academics, student affairs, students and administrators as appropriate (2-3 groups of 5 people each)   (70-120 people).</a:t>
            </a:r>
          </a:p>
          <a:p>
            <a:pPr lvl="0"/>
            <a:r>
              <a:rPr lang="en-US" dirty="0"/>
              <a:t>Initial workgroups meet to come to conclusions about improvement and opportunities (September-October).</a:t>
            </a:r>
          </a:p>
          <a:p>
            <a:r>
              <a:rPr lang="en-US" dirty="0"/>
              <a:t>Each of 8 workgroups (combine multiple workgroups) meet and develop recommendations for the University (November-December 14, 2018).</a:t>
            </a:r>
          </a:p>
        </p:txBody>
      </p:sp>
    </p:spTree>
    <p:extLst>
      <p:ext uri="{BB962C8B-B14F-4D97-AF65-F5344CB8AC3E}">
        <p14:creationId xmlns:p14="http://schemas.microsoft.com/office/powerpoint/2010/main" val="1072979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715</Words>
  <Application>Microsoft Office PowerPoint</Application>
  <PresentationFormat>Widescreen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Delaware State University AAC&amp;U General Education and Assessment  Action Plan</vt:lpstr>
      <vt:lpstr>Specific Goals</vt:lpstr>
      <vt:lpstr>PowerPoint Presentation</vt:lpstr>
      <vt:lpstr>The Five Cs: Proposed Five Educational Constructs</vt:lpstr>
      <vt:lpstr>The DSU Student</vt:lpstr>
      <vt:lpstr>Timeline for Completion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Support in the following areas will be required to accomplish these goals</vt:lpstr>
      <vt:lpstr>Delaware State University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Delaware State University AAC&amp;U General Education and Assessment  Action Plan</dc:title>
  <dc:creator>Andrew Lloyd</dc:creator>
  <cp:lastModifiedBy>Phyllis Brooks Collins</cp:lastModifiedBy>
  <cp:revision>5</cp:revision>
  <dcterms:created xsi:type="dcterms:W3CDTF">2018-06-08T14:20:05Z</dcterms:created>
  <dcterms:modified xsi:type="dcterms:W3CDTF">2018-06-08T17:18:46Z</dcterms:modified>
</cp:coreProperties>
</file>