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68C49C6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8" r:id="rId5"/>
    <p:sldId id="269" r:id="rId6"/>
    <p:sldId id="270" r:id="rId7"/>
    <p:sldId id="259" r:id="rId8"/>
    <p:sldId id="260" r:id="rId9"/>
    <p:sldId id="261" r:id="rId10"/>
    <p:sldId id="263" r:id="rId11"/>
    <p:sldId id="264" r:id="rId12"/>
    <p:sldId id="26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794D6C-D0E6-AAE9-2081-CF2F6A9541AD}" name="Skelly, Ariel" initials="SA" userId="S::skeari18@evergreen.edu::40fec20f-b447-4a65-b44e-216e72ca93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8011D-B502-3BD5-E563-9A8AF6A4E119}" v="578" dt="2024-10-16T03:38:24.578"/>
    <p1510:client id="{4F27CBBF-C481-2D80-B4DD-0A923270AC59}" v="219" dt="2024-10-15T05:48:49.471"/>
    <p1510:client id="{5B7B8F16-364A-F42A-50AE-CAD3BAB6DF0E}" v="9" dt="2024-10-15T06:45:13.695"/>
    <p1510:client id="{5CDCD724-7FD1-7471-D5EC-6C8918F03106}" v="163" dt="2024-10-15T05:59:28.647"/>
    <p1510:client id="{983E766D-2B71-FCF4-9C51-5F9610A000C9}" v="418" dt="2024-10-16T02:55:12.709"/>
    <p1510:client id="{B6D42145-3B8E-3947-DA65-50C37BBBF9EA}" v="453" dt="2024-10-15T18:19:25.748"/>
    <p1510:client id="{C989AAF2-BAD1-189C-6DC2-56E3E0D23275}" v="7" dt="2024-10-17T03:41:27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modernComment_100_68C49C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E27C80-8FA9-4365-9815-1D18F6007F1A}" authorId="{9D794D6C-D0E6-AAE9-2081-CF2F6A9541AD}" created="2024-10-15T05:58:37.333">
    <pc:sldMkLst xmlns:pc="http://schemas.microsoft.com/office/powerpoint/2013/main/command">
      <pc:docMk/>
      <pc:sldMk cId="109857222" sldId="256"/>
    </pc:sldMkLst>
    <p188:txBody>
      <a:bodyPr/>
      <a:lstStyle/>
      <a:p>
        <a:r>
          <a:rPr lang="en-US"/>
          <a:t>If you want to change the theme, go for it. This one looks cool to me. I tried to take the theme off but don't know how, and I feel it looks more cohesive with it. 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9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6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3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4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37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7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6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767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182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dirty="0"/>
              <a:pPr algn="r"/>
              <a:t>10/16/2024</a:t>
            </a:fld>
            <a:endParaRPr lang="en-US" spc="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dirty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8/10/relationships/comments" Target="../comments/modernComment_100_68C49C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etherforce.energy/product/gaia-frequency-brain-tuner-tuning-forks/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wikilectures.eu/w/Hearing_examinations_and_disorder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lectures.eu/w/Hearing_examinations_and_disorders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d4yoga.com/los-innumerables-beneficios-del-bano-de-gong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XxitYpgNF0?start=400&amp;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UrTfEJqAtM?start=756&amp;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NN7iTA57jM?si=rZE2CVeIhItxVFGa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youtu.be/MP3WhIB9mQg?si=qGcS4ApJpivipRV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&#8204;https:/lotsofzen.com/blogs/news/tuning-fork-healing-with-sound-therapy?srsltid=AfmBOopDN1Z8NK-ld6-bcwsC6d-p49NFG4dTPSgfkbydyzYaZhxzLM-O" TargetMode="External"/><Relationship Id="rId2" Type="http://schemas.openxmlformats.org/officeDocument/2006/relationships/hyperlink" Target="https://doi.org/10.1016/j.explore.2023.07.00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cificcollege.edu/news/blog/2022/04/12/the-6-healing-sounds-and-their-therapeutic-applications" TargetMode="External"/><Relationship Id="rId5" Type="http://schemas.openxmlformats.org/officeDocument/2006/relationships/hyperlink" Target="https://www.acupunctureinmichigan.com/the-six-healing-sounds-of-chinese-medicine/" TargetMode="External"/><Relationship Id="rId4" Type="http://schemas.openxmlformats.org/officeDocument/2006/relationships/hyperlink" Target="https://www.soundhealing.gr/gong-bath-therapy-everything-you-need-to-kno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101" y="208759"/>
            <a:ext cx="10268712" cy="1516926"/>
          </a:xfrm>
        </p:spPr>
        <p:txBody>
          <a:bodyPr/>
          <a:lstStyle/>
          <a:p>
            <a:r>
              <a:rPr lang="en-US"/>
              <a:t>Medicinal Melodies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0120" y="1808959"/>
            <a:ext cx="10268712" cy="15087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>
                    <a:lumMod val="76000"/>
                    <a:lumOff val="24000"/>
                  </a:schemeClr>
                </a:solidFill>
              </a:rPr>
              <a:t>Ariel, Forest, Olive</a:t>
            </a:r>
          </a:p>
        </p:txBody>
      </p:sp>
      <p:pic>
        <p:nvPicPr>
          <p:cNvPr id="4" name="Picture 3" descr="A person taking a selfie in front of a bush of flowers&#10;&#10;Description automatically generated">
            <a:extLst>
              <a:ext uri="{FF2B5EF4-FFF2-40B4-BE49-F238E27FC236}">
                <a16:creationId xmlns:a16="http://schemas.microsoft.com/office/drawing/2014/main" id="{95D34EF0-5767-40E5-90F8-3AC643F07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89" y="3015581"/>
            <a:ext cx="2766376" cy="3663380"/>
          </a:xfrm>
          <a:prstGeom prst="rect">
            <a:avLst/>
          </a:prstGeom>
        </p:spPr>
      </p:pic>
      <p:pic>
        <p:nvPicPr>
          <p:cNvPr id="5" name="Picture 4" descr="A person standing on a rock ledge with trees in the background&#10;&#10;Description automatically generated">
            <a:extLst>
              <a:ext uri="{FF2B5EF4-FFF2-40B4-BE49-F238E27FC236}">
                <a16:creationId xmlns:a16="http://schemas.microsoft.com/office/drawing/2014/main" id="{1451E02B-DF51-5ADA-DFC0-3308C6CA5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072" y="2540217"/>
            <a:ext cx="3136362" cy="4114800"/>
          </a:xfrm>
          <a:prstGeom prst="rect">
            <a:avLst/>
          </a:prstGeom>
        </p:spPr>
      </p:pic>
      <p:pic>
        <p:nvPicPr>
          <p:cNvPr id="6" name="Picture 5" descr="A person wearing a mask&#10;&#10;Description automatically generated">
            <a:extLst>
              <a:ext uri="{FF2B5EF4-FFF2-40B4-BE49-F238E27FC236}">
                <a16:creationId xmlns:a16="http://schemas.microsoft.com/office/drawing/2014/main" id="{F95808D1-D024-E6C0-2F9F-1DD3D98FC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850" y="4278086"/>
            <a:ext cx="2540699" cy="23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igzag indicator line">
            <a:extLst>
              <a:ext uri="{FF2B5EF4-FFF2-40B4-BE49-F238E27FC236}">
                <a16:creationId xmlns:a16="http://schemas.microsoft.com/office/drawing/2014/main" id="{60001D32-8E15-B305-2325-BCCB0AAD7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28" r="3" b="7259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468D4-AF13-6AF0-5644-8C42330D1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lang="en-US" sz="4000">
                <a:latin typeface="Constantia"/>
              </a:rPr>
              <a:t>Pitches/Frequencies for Physical and Mental Healing</a:t>
            </a:r>
          </a:p>
        </p:txBody>
      </p:sp>
    </p:spTree>
    <p:extLst>
      <p:ext uri="{BB962C8B-B14F-4D97-AF65-F5344CB8AC3E}">
        <p14:creationId xmlns:p14="http://schemas.microsoft.com/office/powerpoint/2010/main" val="279906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ng a Gong | Go over 5 minutes during the 5 Minutes of Fame… | Flickr">
            <a:extLst>
              <a:ext uri="{FF2B5EF4-FFF2-40B4-BE49-F238E27FC236}">
                <a16:creationId xmlns:a16="http://schemas.microsoft.com/office/drawing/2014/main" id="{2E6CC573-DFDE-1D00-9FE4-7CBFE05F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430" b="153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C2046-3778-61CC-43F2-1750FEB6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264" y="2551647"/>
            <a:ext cx="4763169" cy="46486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3200" dirty="0">
                <a:latin typeface="Constantia"/>
              </a:rPr>
              <a:t>Tuning forks</a:t>
            </a:r>
            <a:endParaRPr lang="en-US" dirty="0">
              <a:latin typeface="Franklin Gothic Medium" panose="020B0603020102020204"/>
            </a:endParaRPr>
          </a:p>
          <a:p>
            <a:pPr marL="731520" lvl="1">
              <a:buFont typeface="Courier New" panose="020B0604020202020204" pitchFamily="34" charset="0"/>
              <a:buChar char="o"/>
            </a:pPr>
            <a:r>
              <a:rPr lang="en-US" sz="2900" dirty="0">
                <a:latin typeface="Constantia"/>
              </a:rPr>
              <a:t>Weighted</a:t>
            </a:r>
            <a:endParaRPr lang="en-US" dirty="0">
              <a:latin typeface="Franklin Gothic Medium" panose="020B0603020102020204"/>
            </a:endParaRPr>
          </a:p>
          <a:p>
            <a:pPr marL="731520" lvl="1">
              <a:buFont typeface="Courier New" panose="020B0604020202020204" pitchFamily="34" charset="0"/>
              <a:buChar char="o"/>
            </a:pPr>
            <a:r>
              <a:rPr lang="en-US" sz="3200" dirty="0">
                <a:latin typeface="Constantia"/>
              </a:rPr>
              <a:t>Unweighted</a:t>
            </a:r>
            <a:endParaRPr lang="en-US" dirty="0">
              <a:latin typeface="Franklin Gothic Medium" panose="020B0603020102020204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3200" dirty="0">
                <a:latin typeface="Constantia"/>
              </a:rPr>
              <a:t>Gongs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3200" dirty="0">
                <a:latin typeface="Constantia"/>
              </a:rPr>
              <a:t>Vocal Frequencies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3200" dirty="0">
                <a:latin typeface="Constantia"/>
              </a:rPr>
              <a:t>Many others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2000"/>
          </a:p>
          <a:p>
            <a:endParaRPr lang="en-US" sz="2000"/>
          </a:p>
        </p:txBody>
      </p:sp>
      <p:pic>
        <p:nvPicPr>
          <p:cNvPr id="10" name="Picture 9" descr="A group of tuning forks&#10;&#10;Description automatically generated">
            <a:extLst>
              <a:ext uri="{FF2B5EF4-FFF2-40B4-BE49-F238E27FC236}">
                <a16:creationId xmlns:a16="http://schemas.microsoft.com/office/drawing/2014/main" id="{1957D15A-7226-B1EB-89DF-4366A8A5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47" r="-2" b="-2"/>
          <a:stretch/>
        </p:blipFill>
        <p:spPr>
          <a:xfrm>
            <a:off x="8452963" y="3681463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7" name="Picture 6" descr="A tuning fork on a green cloth&#10;&#10;Description automatically generated">
            <a:extLst>
              <a:ext uri="{FF2B5EF4-FFF2-40B4-BE49-F238E27FC236}">
                <a16:creationId xmlns:a16="http://schemas.microsoft.com/office/drawing/2014/main" id="{830A0FA1-E004-BBE6-AFA0-602FA1736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b="9283"/>
          <a:stretch/>
        </p:blipFill>
        <p:spPr>
          <a:xfrm>
            <a:off x="7491857" y="202758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8F52FE3-3E27-1D0F-051F-C884C842E3FB}"/>
              </a:ext>
            </a:extLst>
          </p:cNvPr>
          <p:cNvSpPr txBox="1"/>
          <p:nvPr/>
        </p:nvSpPr>
        <p:spPr>
          <a:xfrm>
            <a:off x="681789" y="1006862"/>
            <a:ext cx="605589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u="sng" dirty="0">
                <a:latin typeface="Constantia"/>
              </a:rPr>
              <a:t>Some Tools for Healing</a:t>
            </a:r>
            <a:endParaRPr lang="en-US" b="1" u="sng" dirty="0"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759561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3C12-142D-9377-CC21-82252D67C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3741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b="1" u="sng">
                <a:solidFill>
                  <a:srgbClr val="FFFFFF"/>
                </a:solidFill>
                <a:latin typeface="Constantia"/>
              </a:rPr>
              <a:t>Tuning Forks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B30F3-6108-C23E-EED9-91AA74963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110" y="1712710"/>
            <a:ext cx="3427283" cy="40684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chemeClr val="bg1"/>
                </a:solidFill>
                <a:latin typeface="Constantia"/>
                <a:cs typeface="Poppins"/>
              </a:rPr>
              <a:t>Unweighted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000" b="1" u="sng" dirty="0">
                <a:latin typeface="Constantia"/>
                <a:cs typeface="Poppins"/>
              </a:rPr>
              <a:t>Used for:</a:t>
            </a:r>
            <a:endParaRPr lang="en-US" sz="2000" b="1" u="sng" dirty="0"/>
          </a:p>
          <a:p>
            <a:pPr marL="617220" lvl="1" indent="-342900">
              <a:buFont typeface="Calibri" panose="020B0604020202020204" pitchFamily="34" charset="0"/>
              <a:buChar char="-"/>
            </a:pPr>
            <a:r>
              <a:rPr lang="en-US" sz="1700" dirty="0">
                <a:latin typeface="Constantia"/>
                <a:cs typeface="Poppins"/>
              </a:rPr>
              <a:t>Stress relief</a:t>
            </a:r>
            <a:endParaRPr lang="en-US" sz="2000" b="1" u="sng" dirty="0">
              <a:latin typeface="Franklin Gothic Medium"/>
              <a:cs typeface="Poppins"/>
            </a:endParaRPr>
          </a:p>
          <a:p>
            <a:pPr marL="617220" lvl="1" indent="-342900">
              <a:buFont typeface="Calibri" panose="020B0604020202020204" pitchFamily="34" charset="0"/>
              <a:buChar char="-"/>
            </a:pPr>
            <a:r>
              <a:rPr lang="en-US" sz="1600" dirty="0">
                <a:latin typeface="Constantia"/>
                <a:cs typeface="Poppins"/>
              </a:rPr>
              <a:t>Relaxation</a:t>
            </a:r>
            <a:endParaRPr lang="en-US" sz="2000">
              <a:latin typeface="Constantia"/>
              <a:cs typeface="Poppins"/>
            </a:endParaRPr>
          </a:p>
          <a:p>
            <a:pPr marL="617220" lvl="1" indent="-342900">
              <a:buFont typeface="Calibri" panose="020B0604020202020204" pitchFamily="34" charset="0"/>
              <a:buChar char="-"/>
            </a:pPr>
            <a:r>
              <a:rPr lang="en-US" sz="1600" dirty="0">
                <a:latin typeface="Constantia"/>
                <a:cs typeface="Poppins"/>
              </a:rPr>
              <a:t>Improving flow of </a:t>
            </a:r>
            <a:r>
              <a:rPr lang="en-US" sz="1600" i="1" dirty="0">
                <a:latin typeface="Constantia"/>
                <a:cs typeface="Poppins"/>
              </a:rPr>
              <a:t>qi</a:t>
            </a:r>
            <a:endParaRPr lang="en-US" sz="1600" dirty="0">
              <a:latin typeface="Constantia"/>
              <a:cs typeface="Poppins"/>
            </a:endParaRPr>
          </a:p>
          <a:p>
            <a:pPr marL="342900" lvl="1" indent="-342900">
              <a:buFont typeface="Calibri" panose="05000000000000000000" pitchFamily="2" charset="2"/>
              <a:buChar char="-"/>
            </a:pPr>
            <a:r>
              <a:rPr lang="en-US" sz="2000" b="1" u="sng" dirty="0">
                <a:latin typeface="Constantia"/>
                <a:cs typeface="Poppins"/>
              </a:rPr>
              <a:t>Loud sound but low vibration strength</a:t>
            </a:r>
          </a:p>
          <a:p>
            <a:pPr marL="342900" lvl="1" indent="-342900">
              <a:buFont typeface="Calibri" panose="05000000000000000000" pitchFamily="2" charset="2"/>
              <a:buChar char="-"/>
            </a:pPr>
            <a:r>
              <a:rPr lang="en-US" sz="2000" b="1" u="sng" dirty="0">
                <a:latin typeface="Constantia"/>
                <a:cs typeface="Poppins"/>
              </a:rPr>
              <a:t>Don't hold vibration for very long</a:t>
            </a:r>
          </a:p>
          <a:p>
            <a:pPr marL="342900" lvl="1" indent="-342900">
              <a:buFont typeface="Calibri" panose="05000000000000000000" pitchFamily="2" charset="2"/>
              <a:buChar char="-"/>
            </a:pPr>
            <a:endParaRPr lang="en-US" sz="2000" b="1" u="sng" dirty="0">
              <a:latin typeface="Constantia"/>
              <a:cs typeface="Poppins"/>
            </a:endParaRPr>
          </a:p>
          <a:p>
            <a:endParaRPr lang="en-US" sz="2000" i="1" u="sng">
              <a:latin typeface="Bradley Hand ITC"/>
              <a:cs typeface="Poppin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F1397-87D1-E635-40E5-A18546B0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26302" y="1696023"/>
            <a:ext cx="3197701" cy="40803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chemeClr val="bg1"/>
                </a:solidFill>
                <a:latin typeface="Constantia"/>
              </a:rPr>
              <a:t>Weighted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000" b="1" u="sng" dirty="0">
                <a:latin typeface="Constantia"/>
              </a:rPr>
              <a:t>Used for:</a:t>
            </a:r>
          </a:p>
          <a:p>
            <a:pPr marL="617220" lvl="1" indent="-342900">
              <a:buFont typeface="Calibri" panose="020B0604020202020204" pitchFamily="34" charset="0"/>
              <a:buChar char="-"/>
            </a:pPr>
            <a:r>
              <a:rPr lang="en-US" sz="1700" b="0" dirty="0" err="1">
                <a:latin typeface="Constantia"/>
              </a:rPr>
              <a:t>Sonopuncture</a:t>
            </a:r>
            <a:endParaRPr lang="en-US" sz="1700" dirty="0" err="1">
              <a:latin typeface="Constantia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000" b="1" u="sng" dirty="0">
                <a:latin typeface="Constantia"/>
              </a:rPr>
              <a:t>Quieter sound</a:t>
            </a:r>
            <a:endParaRPr lang="en-US" sz="2000" b="0" dirty="0">
              <a:latin typeface="Constantia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000" b="1" u="sng" dirty="0">
                <a:latin typeface="Constantia"/>
              </a:rPr>
              <a:t>Strong vibrations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000" b="1" u="sng" dirty="0">
                <a:latin typeface="Constantia"/>
              </a:rPr>
              <a:t>Hold vibration for a while</a:t>
            </a:r>
          </a:p>
          <a:p>
            <a:endParaRPr lang="en-US" sz="2000" b="1" u="sng" dirty="0">
              <a:latin typeface="Constantia"/>
            </a:endParaRPr>
          </a:p>
        </p:txBody>
      </p:sp>
      <p:pic>
        <p:nvPicPr>
          <p:cNvPr id="5" name="Picture 4" descr="A group of tuning forks&#10;&#10;Description automatically generated">
            <a:extLst>
              <a:ext uri="{FF2B5EF4-FFF2-40B4-BE49-F238E27FC236}">
                <a16:creationId xmlns:a16="http://schemas.microsoft.com/office/drawing/2014/main" id="{0D305978-1BB7-DFE1-EF35-01B81ED85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7276" y="3184435"/>
            <a:ext cx="3550884" cy="29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0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F017C-CC31-ED91-C653-56F6F041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>
                <a:latin typeface="Constantia"/>
              </a:rPr>
              <a:t>Gongs/Gong Baths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1EADE-0ED4-B91C-EEE8-6C67C06C9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47500" lnSpcReduction="20000"/>
          </a:bodyPr>
          <a:lstStyle/>
          <a:p>
            <a:r>
              <a:rPr lang="en-US" b="1" dirty="0">
                <a:latin typeface="Constantia"/>
              </a:rPr>
              <a:t>What is a gong?</a:t>
            </a:r>
            <a:endParaRPr lang="en-US" dirty="0">
              <a:latin typeface="Franklin Gothic Medium" panose="020B0603020102020204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Copper and tin disk hit with a mallet to create a vibrant sound</a:t>
            </a:r>
          </a:p>
          <a:p>
            <a:r>
              <a:rPr lang="en-US" b="1" dirty="0">
                <a:latin typeface="Constantia"/>
              </a:rPr>
              <a:t>What is a gong bath? </a:t>
            </a:r>
            <a:endParaRPr lang="en-US" dirty="0"/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Not actually a bath 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Room is filled with the sound of gongs </a:t>
            </a:r>
          </a:p>
          <a:p>
            <a:pPr marL="731520" lvl="1" indent="-457200">
              <a:buFont typeface="Courier New" panose="020B0604020202020204" pitchFamily="34" charset="0"/>
              <a:buChar char="o"/>
            </a:pPr>
            <a:r>
              <a:rPr lang="en-US" dirty="0">
                <a:latin typeface="Constantia"/>
              </a:rPr>
              <a:t>"bathing" yourself in the vibrations of the gongs</a:t>
            </a:r>
          </a:p>
          <a:p>
            <a:r>
              <a:rPr lang="en-US" b="1" dirty="0">
                <a:latin typeface="Constantia"/>
              </a:rPr>
              <a:t>Benefits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Mental and physical relaxation 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Stress reduction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Chronic pain relief 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dirty="0">
                <a:latin typeface="Constantia"/>
              </a:rPr>
              <a:t>Improved immune function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endParaRPr lang="en-US" b="1" dirty="0">
              <a:latin typeface="Constantia"/>
            </a:endParaRPr>
          </a:p>
        </p:txBody>
      </p:sp>
      <p:pic>
        <p:nvPicPr>
          <p:cNvPr id="4" name="Picture 3" descr="A group of gongs and bowls&#10;&#10;Description automatically generated">
            <a:extLst>
              <a:ext uri="{FF2B5EF4-FFF2-40B4-BE49-F238E27FC236}">
                <a16:creationId xmlns:a16="http://schemas.microsoft.com/office/drawing/2014/main" id="{DEE3CB48-DDA7-5B10-B076-905D5CF8A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93342" y="2846375"/>
            <a:ext cx="4623449" cy="308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0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1726-5ED4-AB3C-6C27-86AA35FA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Constantia"/>
              </a:rPr>
              <a:t>Vocal frequencies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D4C8B-53BF-CAE1-D56F-420623F01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051" y="2587752"/>
            <a:ext cx="6322851" cy="407600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2400" b="1" u="sng" dirty="0">
                <a:latin typeface="Constantia"/>
              </a:rPr>
              <a:t>Six Healing Sounds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en-US" sz="2400" dirty="0">
                <a:latin typeface="Constantia"/>
              </a:rPr>
              <a:t>Each sound associated with an organ, emotion, and color </a:t>
            </a:r>
          </a:p>
          <a:p>
            <a:pPr marL="617220" lvl="1" indent="-342900">
              <a:buFont typeface="Courier New" panose="020B0604020202020204" pitchFamily="34" charset="0"/>
              <a:buChar char="o"/>
            </a:pPr>
            <a:r>
              <a:rPr lang="en-US" sz="2100" dirty="0">
                <a:latin typeface="Constantia"/>
              </a:rPr>
              <a:t>Heart = Anxiety 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"Haw" </a:t>
            </a:r>
          </a:p>
          <a:p>
            <a:pPr marL="617220" lvl="1" indent="-342900">
              <a:buFont typeface="Courier New" panose="020B0604020202020204" pitchFamily="34" charset="0"/>
              <a:buChar char="o"/>
            </a:pPr>
            <a:r>
              <a:rPr lang="en-US" sz="2100" dirty="0">
                <a:latin typeface="Constantia"/>
              </a:rPr>
              <a:t>Spleen = Worry 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"Who" </a:t>
            </a:r>
          </a:p>
          <a:p>
            <a:pPr marL="617220" lvl="1" indent="-342900">
              <a:buFont typeface="Courier New" panose="020B0604020202020204" pitchFamily="34" charset="0"/>
              <a:buChar char="o"/>
            </a:pPr>
            <a:r>
              <a:rPr lang="en-US" sz="2100" dirty="0">
                <a:latin typeface="Constantia"/>
              </a:rPr>
              <a:t>Liver = Anger 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"Shoe" </a:t>
            </a:r>
          </a:p>
          <a:p>
            <a:pPr marL="617220" lvl="1" indent="-342900">
              <a:buFont typeface="Courier New" panose="020B0604020202020204" pitchFamily="34" charset="0"/>
              <a:buChar char="o"/>
            </a:pPr>
            <a:r>
              <a:rPr lang="en-US" sz="2100" dirty="0">
                <a:latin typeface="Constantia"/>
              </a:rPr>
              <a:t>Kidney = Fear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"You"</a:t>
            </a:r>
          </a:p>
          <a:p>
            <a:pPr marL="617220" lvl="1" indent="-342900">
              <a:buFont typeface="Courier New" panose="020B0604020202020204" pitchFamily="34" charset="0"/>
              <a:buChar char="o"/>
            </a:pPr>
            <a:r>
              <a:rPr lang="en-US" sz="2100" dirty="0">
                <a:latin typeface="Constantia"/>
              </a:rPr>
              <a:t>Lung = Grief 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"SSS"</a:t>
            </a:r>
          </a:p>
          <a:p>
            <a:pPr marL="617220" lvl="1">
              <a:buFont typeface="Courier New" panose="020B0604020202020204" pitchFamily="34" charset="0"/>
              <a:buChar char="o"/>
            </a:pPr>
            <a:r>
              <a:rPr lang="en-US" sz="2100" b="0" dirty="0">
                <a:latin typeface="Constantia"/>
              </a:rPr>
              <a:t>Body = Love </a:t>
            </a:r>
          </a:p>
          <a:p>
            <a:pPr marL="617220" lvl="2" indent="-342900">
              <a:buFont typeface="Wingdings" panose="020B0604020202020204" pitchFamily="34" charset="0"/>
              <a:buChar char="§"/>
            </a:pPr>
            <a:r>
              <a:rPr lang="en-US" sz="1600" b="0" dirty="0">
                <a:latin typeface="Constantia"/>
              </a:rPr>
              <a:t>"She"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endParaRPr lang="en-US" sz="2400" dirty="0">
              <a:latin typeface="Constantia"/>
            </a:endParaRPr>
          </a:p>
          <a:p>
            <a:endParaRPr lang="en-US" sz="2400" b="1" u="sng" dirty="0">
              <a:latin typeface="Constantia"/>
            </a:endParaRPr>
          </a:p>
          <a:p>
            <a:endParaRPr lang="en-US" sz="2400" b="1" u="sng">
              <a:latin typeface="Constantia"/>
            </a:endParaRPr>
          </a:p>
          <a:p>
            <a:endParaRPr lang="en-US" sz="1800" dirty="0">
              <a:latin typeface="Constant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63884-AEF1-7088-26F6-5EF5FD95C3C2}"/>
              </a:ext>
            </a:extLst>
          </p:cNvPr>
          <p:cNvSpPr txBox="1"/>
          <p:nvPr/>
        </p:nvSpPr>
        <p:spPr>
          <a:xfrm>
            <a:off x="7194697" y="2681766"/>
            <a:ext cx="446567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 dirty="0">
                <a:latin typeface="Constantia"/>
              </a:rPr>
              <a:t>How Does it Work?</a:t>
            </a:r>
            <a:endParaRPr lang="en-US" dirty="0">
              <a:latin typeface="Franklin Gothic Medium" panose="020B0603020102020204"/>
            </a:endParaRPr>
          </a:p>
          <a:p>
            <a:endParaRPr lang="en-US" b="1" u="sng" dirty="0">
              <a:latin typeface="Constantia"/>
            </a:endParaRPr>
          </a:p>
          <a:p>
            <a:pPr marL="285750" indent="-285750">
              <a:buFont typeface="Calibri"/>
              <a:buChar char="-"/>
            </a:pPr>
            <a:r>
              <a:rPr lang="en-US" dirty="0">
                <a:latin typeface="Constantia"/>
              </a:rPr>
              <a:t>Because you're making the noises, vibrations travel through your body</a:t>
            </a:r>
            <a:endParaRPr lang="en-US" b="1" u="sng" dirty="0">
              <a:latin typeface="Constantia"/>
            </a:endParaRPr>
          </a:p>
          <a:p>
            <a:pPr marL="285750" indent="-285750">
              <a:buFont typeface="Calibri"/>
              <a:buChar char="-"/>
            </a:pPr>
            <a:endParaRPr lang="en-US" dirty="0">
              <a:latin typeface="Constantia"/>
            </a:endParaRPr>
          </a:p>
          <a:p>
            <a:r>
              <a:rPr lang="en-US" b="1" u="sng" dirty="0">
                <a:latin typeface="Constantia"/>
              </a:rPr>
              <a:t>Benefits to Healing Sounds</a:t>
            </a:r>
            <a:endParaRPr lang="en-US" dirty="0">
              <a:latin typeface="Constantia"/>
            </a:endParaRPr>
          </a:p>
          <a:p>
            <a:endParaRPr lang="en-US" b="1" u="sng" dirty="0">
              <a:latin typeface="Constantia"/>
            </a:endParaRPr>
          </a:p>
          <a:p>
            <a:pPr marL="285750" indent="-285750">
              <a:buFont typeface="Calibri"/>
              <a:buChar char="-"/>
            </a:pPr>
            <a:r>
              <a:rPr lang="en-US" dirty="0">
                <a:latin typeface="Constantia"/>
              </a:rPr>
              <a:t>Improved organ function</a:t>
            </a:r>
          </a:p>
          <a:p>
            <a:pPr marL="285750" indent="-285750">
              <a:buFont typeface="Calibri"/>
              <a:buChar char="-"/>
            </a:pPr>
            <a:r>
              <a:rPr lang="en-US" dirty="0">
                <a:latin typeface="Constantia"/>
              </a:rPr>
              <a:t>Reduced stress</a:t>
            </a:r>
          </a:p>
          <a:p>
            <a:pPr marL="285750" indent="-285750">
              <a:buFont typeface="Calibri"/>
              <a:buChar char="-"/>
            </a:pPr>
            <a:r>
              <a:rPr lang="en-US" dirty="0">
                <a:latin typeface="Constantia"/>
              </a:rPr>
              <a:t>Improving energy </a:t>
            </a:r>
          </a:p>
          <a:p>
            <a:pPr marL="285750" indent="-285750">
              <a:buFont typeface="Calibri"/>
              <a:buChar char="-"/>
            </a:pPr>
            <a:r>
              <a:rPr lang="en-US" dirty="0">
                <a:latin typeface="Constantia"/>
              </a:rPr>
              <a:t>Connecting with your body</a:t>
            </a:r>
            <a:endParaRPr lang="en-US" dirty="0"/>
          </a:p>
        </p:txBody>
      </p:sp>
      <p:pic>
        <p:nvPicPr>
          <p:cNvPr id="4" name="Picture 3" descr="A chart of healing sounds&#10;&#10;Description automatically generated">
            <a:extLst>
              <a:ext uri="{FF2B5EF4-FFF2-40B4-BE49-F238E27FC236}">
                <a16:creationId xmlns:a16="http://schemas.microsoft.com/office/drawing/2014/main" id="{3D37508A-8057-E69A-5B30-567E3D85D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107" y="3619282"/>
            <a:ext cx="2856189" cy="292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36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D5460-0BE5-4FA8-D07A-200820B49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97" y="148397"/>
            <a:ext cx="11084068" cy="1572122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accent1"/>
                </a:solidFill>
              </a:rPr>
              <a:t>Singing Bowls- </a:t>
            </a:r>
            <a:r>
              <a:rPr lang="en-US" sz="3600">
                <a:solidFill>
                  <a:schemeClr val="accent1">
                    <a:lumMod val="49000"/>
                  </a:schemeClr>
                </a:solidFill>
              </a:rPr>
              <a:t>reduce stress, regulate heartbeat</a:t>
            </a:r>
            <a:r>
              <a:rPr lang="en-US" sz="200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E54E1-F4AD-A008-BA3E-A6BC00779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4" name="Online Media 3" title="SINGING BOWL THERAPY FOR STRESS AND ANXIETY | PART 1">
            <a:hlinkClick r:id="" action="ppaction://media"/>
            <a:extLst>
              <a:ext uri="{FF2B5EF4-FFF2-40B4-BE49-F238E27FC236}">
                <a16:creationId xmlns:a16="http://schemas.microsoft.com/office/drawing/2014/main" id="{B4431462-6581-38E9-B7D6-334DDE8F3A0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18825" y="1783839"/>
            <a:ext cx="8966759" cy="508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36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67977-6F60-FBE1-B957-1B07A540F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900"/>
          </a:p>
        </p:txBody>
      </p:sp>
      <p:pic>
        <p:nvPicPr>
          <p:cNvPr id="4" name="Content Placeholder 3" descr="A person sitting in a lotus position with a group of bowls&#10;&#10;Description automatically generated">
            <a:extLst>
              <a:ext uri="{FF2B5EF4-FFF2-40B4-BE49-F238E27FC236}">
                <a16:creationId xmlns:a16="http://schemas.microsoft.com/office/drawing/2014/main" id="{0B0D904E-98F2-21AB-85A7-248DA66AA5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272" y="-495079"/>
            <a:ext cx="11734387" cy="784924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E8165C-012A-A4FF-B681-C641BD5A4A8A}"/>
              </a:ext>
            </a:extLst>
          </p:cNvPr>
          <p:cNvSpPr txBox="1"/>
          <p:nvPr/>
        </p:nvSpPr>
        <p:spPr>
          <a:xfrm>
            <a:off x="367014" y="4035089"/>
            <a:ext cx="5357541" cy="267765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>
                <a:latin typeface="Bradley Hand ITC"/>
              </a:rPr>
              <a:t>Transcendental</a:t>
            </a:r>
            <a:endParaRPr lang="en-US" sz="2800">
              <a:latin typeface="Bradley Hand ITC"/>
            </a:endParaRPr>
          </a:p>
          <a:p>
            <a:r>
              <a:rPr lang="en-US" sz="2800" i="1">
                <a:latin typeface="Bradley Hand ITC"/>
              </a:rPr>
              <a:t>Transport the spirit,</a:t>
            </a:r>
          </a:p>
          <a:p>
            <a:r>
              <a:rPr lang="en-US" sz="2800" i="1">
                <a:latin typeface="Bradley Hand ITC"/>
              </a:rPr>
              <a:t>Uplift the soul to a higher plane, </a:t>
            </a:r>
          </a:p>
          <a:p>
            <a:r>
              <a:rPr lang="en-US" sz="2800" i="1">
                <a:latin typeface="Bradley Hand ITC"/>
              </a:rPr>
              <a:t>Unseen and essential </a:t>
            </a:r>
            <a:br>
              <a:rPr lang="en-US" sz="2800" i="1">
                <a:latin typeface="Bradley Hand ITC"/>
              </a:rPr>
            </a:br>
            <a:r>
              <a:rPr lang="en-US" sz="2800" i="1">
                <a:latin typeface="Bradley Hand ITC"/>
              </a:rPr>
              <a:t>Release thought and self-image </a:t>
            </a:r>
            <a:endParaRPr lang="en-US" i="1">
              <a:latin typeface="Bradley Hand ITC"/>
            </a:endParaRPr>
          </a:p>
          <a:p>
            <a:r>
              <a:rPr lang="en-US" sz="2800" i="1">
                <a:latin typeface="Bradley Hand ITC"/>
              </a:rPr>
              <a:t>Find truth in oneness of spirit </a:t>
            </a:r>
          </a:p>
        </p:txBody>
      </p:sp>
    </p:spTree>
    <p:extLst>
      <p:ext uri="{BB962C8B-B14F-4D97-AF65-F5344CB8AC3E}">
        <p14:creationId xmlns:p14="http://schemas.microsoft.com/office/powerpoint/2010/main" val="15202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B6CE8-7FE7-F368-49F4-6FF84374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3-Hour Sound Bath with Giant Tone of Life Water Gong | Meditation Music | Sound Healing">
            <a:hlinkClick r:id="" action="ppaction://media"/>
            <a:extLst>
              <a:ext uri="{FF2B5EF4-FFF2-40B4-BE49-F238E27FC236}">
                <a16:creationId xmlns:a16="http://schemas.microsoft.com/office/drawing/2014/main" id="{B948291C-C22A-CC7E-151F-B33D1447466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8580" y="208698"/>
            <a:ext cx="11399449" cy="6439093"/>
          </a:xfrm>
        </p:spPr>
      </p:pic>
    </p:spTree>
    <p:extLst>
      <p:ext uri="{BB962C8B-B14F-4D97-AF65-F5344CB8AC3E}">
        <p14:creationId xmlns:p14="http://schemas.microsoft.com/office/powerpoint/2010/main" val="36230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картинки : луг, Трава, ботаника, Красочный, сад, Флора, Дикий цветок, Кустарник, цветник ...">
            <a:extLst>
              <a:ext uri="{FF2B5EF4-FFF2-40B4-BE49-F238E27FC236}">
                <a16:creationId xmlns:a16="http://schemas.microsoft.com/office/drawing/2014/main" id="{75A11D27-F9AF-BBE0-09D0-ACB99C16E3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866"/>
          <a:stretch/>
        </p:blipFill>
        <p:spPr>
          <a:xfrm>
            <a:off x="20" y="2267712"/>
            <a:ext cx="6571449" cy="459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DD098-4E67-6782-A3F4-A89419AD2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1000"/>
              </a:lnSpc>
            </a:pPr>
            <a:r>
              <a:rPr lang="en-US" dirty="0"/>
              <a:t>Plants can talk -</a:t>
            </a:r>
            <a:endParaRPr lang="en-US"/>
          </a:p>
          <a:p>
            <a:pPr marL="457200" indent="-457200">
              <a:lnSpc>
                <a:spcPct val="91000"/>
              </a:lnSpc>
              <a:buChar char="•"/>
            </a:pPr>
            <a:r>
              <a:rPr lang="en-US" dirty="0"/>
              <a:t>Expressing good health – differs in sounds from stressed plants</a:t>
            </a:r>
            <a:endParaRPr lang="en-US"/>
          </a:p>
          <a:p>
            <a:pPr marL="457200" indent="-457200">
              <a:lnSpc>
                <a:spcPct val="91000"/>
              </a:lnSpc>
              <a:buChar char="•"/>
            </a:pPr>
            <a:r>
              <a:rPr lang="en-US" dirty="0"/>
              <a:t>Requiring nutrients – emit sounds pops</a:t>
            </a:r>
            <a:endParaRPr lang="en-US"/>
          </a:p>
          <a:p>
            <a:pPr marL="457200" indent="-457200">
              <a:lnSpc>
                <a:spcPct val="91000"/>
              </a:lnSpc>
              <a:buChar char="•"/>
            </a:pPr>
            <a:r>
              <a:rPr lang="en-US" dirty="0"/>
              <a:t>Cuttings – differ in sound </a:t>
            </a:r>
            <a:endParaRPr lang="en-US"/>
          </a:p>
          <a:p>
            <a:pPr>
              <a:lnSpc>
                <a:spcPct val="91000"/>
              </a:lnSpc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19B32-637E-4F5C-83DD-6E19ACD6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 anchor="ctr">
            <a:normAutofit/>
          </a:bodyPr>
          <a:lstStyle/>
          <a:p>
            <a:r>
              <a:rPr lang="en-US"/>
              <a:t>Forest – Nature Melodies</a:t>
            </a:r>
          </a:p>
        </p:txBody>
      </p:sp>
    </p:spTree>
    <p:extLst>
      <p:ext uri="{BB962C8B-B14F-4D97-AF65-F5344CB8AC3E}">
        <p14:creationId xmlns:p14="http://schemas.microsoft.com/office/powerpoint/2010/main" val="126284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light filtering thru a forest woodland and underbrush">
            <a:extLst>
              <a:ext uri="{FF2B5EF4-FFF2-40B4-BE49-F238E27FC236}">
                <a16:creationId xmlns:a16="http://schemas.microsoft.com/office/drawing/2014/main" id="{EE798E29-95E7-5BBA-71F8-670A9564F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00" b="2"/>
          <a:stretch/>
        </p:blipFill>
        <p:spPr>
          <a:xfrm>
            <a:off x="20" y="2267712"/>
            <a:ext cx="6571449" cy="45902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9C89E-733D-0C9F-6E50-3A947E3D9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Tress can sing -</a:t>
            </a:r>
          </a:p>
          <a:p>
            <a:pPr marL="457200" indent="-457200">
              <a:buChar char="•"/>
            </a:pPr>
            <a:r>
              <a:rPr lang="en-US" dirty="0"/>
              <a:t>Typically communicate through fungi</a:t>
            </a:r>
          </a:p>
          <a:p>
            <a:pPr marL="457200" indent="-457200">
              <a:buChar char="•"/>
            </a:pPr>
            <a:r>
              <a:rPr lang="en-US" dirty="0"/>
              <a:t>Not at a frequency we can hear</a:t>
            </a:r>
          </a:p>
          <a:p>
            <a:pPr marL="457200" indent="-457200">
              <a:buChar char="•"/>
            </a:pPr>
            <a:r>
              <a:rPr lang="en-US" dirty="0"/>
              <a:t>Emits a high frequency when stressed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E0238A-BD07-6777-C459-56DE9BBC3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 anchor="ctr">
            <a:normAutofit/>
          </a:bodyPr>
          <a:lstStyle/>
          <a:p>
            <a:r>
              <a:rPr lang="en-US" dirty="0"/>
              <a:t>Tress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9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 Images : tree, nature, wilderness, meadow, morning, leaf, autumn, season, ridge, mountain ...">
            <a:extLst>
              <a:ext uri="{FF2B5EF4-FFF2-40B4-BE49-F238E27FC236}">
                <a16:creationId xmlns:a16="http://schemas.microsoft.com/office/drawing/2014/main" id="{562E3619-2648-4F48-590C-73ECC9D04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50" r="-1" b="-1"/>
          <a:stretch/>
        </p:blipFill>
        <p:spPr>
          <a:xfrm>
            <a:off x="5183188" y="2591850"/>
            <a:ext cx="6045644" cy="3593592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4CE2B-22C1-C59D-D633-7A08B643F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1000"/>
              </a:lnSpc>
            </a:pPr>
            <a:r>
              <a:rPr lang="en-US" sz="2000"/>
              <a:t>Forest Sounds:</a:t>
            </a:r>
          </a:p>
          <a:p>
            <a:pPr>
              <a:lnSpc>
                <a:spcPct val="91000"/>
              </a:lnSpc>
            </a:pPr>
            <a:r>
              <a:rPr lang="en-US" sz="2000">
                <a:hlinkClick r:id="rId3"/>
              </a:rPr>
              <a:t>https://youtu.be/xNN7iTA57jM?si=rZE2CVeIhItxVFGa</a:t>
            </a:r>
            <a:endParaRPr lang="en-US" sz="2000"/>
          </a:p>
          <a:p>
            <a:pPr>
              <a:lnSpc>
                <a:spcPct val="91000"/>
              </a:lnSpc>
            </a:pPr>
            <a:endParaRPr lang="en-US" sz="2000"/>
          </a:p>
          <a:p>
            <a:pPr>
              <a:lnSpc>
                <a:spcPct val="91000"/>
              </a:lnSpc>
            </a:pPr>
            <a:r>
              <a:rPr lang="en-US" sz="2000"/>
              <a:t>Sound of Rain on a Frozen Lake:</a:t>
            </a:r>
          </a:p>
          <a:p>
            <a:pPr>
              <a:lnSpc>
                <a:spcPct val="91000"/>
              </a:lnSpc>
            </a:pPr>
            <a:r>
              <a:rPr lang="en-US" sz="2000">
                <a:hlinkClick r:id="rId4"/>
              </a:rPr>
              <a:t>https://youtu.be/MP3WhIB9mQg?si=qGcS4ApJpivipRV9</a:t>
            </a:r>
            <a:endParaRPr lang="en-US" sz="2000"/>
          </a:p>
          <a:p>
            <a:pPr>
              <a:lnSpc>
                <a:spcPct val="91000"/>
              </a:lnSpc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6A82C3-D0C8-150F-E3D2-359EA97E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 anchor="ctr">
            <a:normAutofit/>
          </a:bodyPr>
          <a:lstStyle/>
          <a:p>
            <a:r>
              <a:rPr lang="en-US" dirty="0"/>
              <a:t>Mother Nature's Melody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3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1561-4926-CA66-EFD8-E0709372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>
                <a:latin typeface="Calibri"/>
                <a:cs typeface="Calibri"/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5DD69-EC6A-2563-4252-E29B8CBD5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616" y="2708356"/>
            <a:ext cx="10268712" cy="3593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400" dirty="0">
                <a:latin typeface="Calibri"/>
                <a:cs typeface="Calibri"/>
              </a:rPr>
              <a:t>Seetharaman, R., </a:t>
            </a:r>
            <a:r>
              <a:rPr lang="en-US" sz="1400" dirty="0" err="1">
                <a:latin typeface="Calibri"/>
                <a:cs typeface="Calibri"/>
              </a:rPr>
              <a:t>Avhad</a:t>
            </a:r>
            <a:r>
              <a:rPr lang="en-US" sz="1400" dirty="0">
                <a:latin typeface="Calibri"/>
                <a:cs typeface="Calibri"/>
              </a:rPr>
              <a:t>, S., &amp; Rane, J. (2023). Exploring the Healing Power of Singing bowls: an Overview of Key Findings and Potential Benefits. </a:t>
            </a:r>
            <a:r>
              <a:rPr lang="en-US" sz="1400" i="1" dirty="0">
                <a:latin typeface="Calibri"/>
                <a:cs typeface="Calibri"/>
              </a:rPr>
              <a:t>EXPLORE</a:t>
            </a:r>
            <a:r>
              <a:rPr lang="en-US" sz="1400" dirty="0">
                <a:latin typeface="Calibri"/>
                <a:cs typeface="Calibri"/>
              </a:rPr>
              <a:t>, </a:t>
            </a:r>
            <a:r>
              <a:rPr lang="en-US" sz="1400" i="1" dirty="0">
                <a:latin typeface="Calibri"/>
                <a:cs typeface="Calibri"/>
              </a:rPr>
              <a:t>20</a:t>
            </a:r>
            <a:r>
              <a:rPr lang="en-US" sz="1400" dirty="0">
                <a:latin typeface="Calibri"/>
                <a:cs typeface="Calibri"/>
              </a:rPr>
              <a:t>(1). </a:t>
            </a:r>
            <a:r>
              <a:rPr lang="en-US" sz="1400" dirty="0">
                <a:latin typeface="Calibri"/>
                <a:cs typeface="Calibri"/>
                <a:hlinkClick r:id="rId2"/>
              </a:rPr>
              <a:t>https://doi.org/10.1016/j.explore.2023.07.007</a:t>
            </a:r>
            <a:endParaRPr lang="en-US" sz="1600" dirty="0"/>
          </a:p>
          <a:p>
            <a:r>
              <a:rPr lang="en-US" sz="1600" dirty="0">
                <a:latin typeface="Calibri"/>
                <a:cs typeface="Calibri"/>
                <a:hlinkClick r:id="rId3"/>
              </a:rPr>
              <a:t>‌</a:t>
            </a:r>
            <a:r>
              <a:rPr lang="en-US" sz="1600" dirty="0">
                <a:ea typeface="+mn-lt"/>
                <a:cs typeface="+mn-lt"/>
                <a:hlinkClick r:id="rId3"/>
              </a:rPr>
              <a:t>https://lotsofzen.com/blogs/news/tuning-fork-healing-with-sound-therapy?srsltid=AfmBOopDN1Z8NK-ld6-bcwsC6d-p49NFG4dTPSgfkbydyzYaZhxzLM-O</a:t>
            </a:r>
            <a:r>
              <a:rPr lang="en-US" sz="1600" dirty="0">
                <a:ea typeface="+mn-lt"/>
                <a:cs typeface="+mn-lt"/>
              </a:rPr>
              <a:t> </a:t>
            </a:r>
            <a:endParaRPr lang="en-US" dirty="0">
              <a:latin typeface="Aptos" panose="020B0004020202020204"/>
              <a:cs typeface="Calibri"/>
            </a:endParaRPr>
          </a:p>
          <a:p>
            <a:r>
              <a:rPr lang="en-US" sz="1600" dirty="0">
                <a:ea typeface="+mn-lt"/>
                <a:cs typeface="+mn-lt"/>
                <a:hlinkClick r:id="rId4"/>
              </a:rPr>
              <a:t>https://www.soundhealing.gr/gong-bath-therapy-everything-you-need-to-know/</a:t>
            </a:r>
            <a:r>
              <a:rPr lang="en-US" sz="1600" dirty="0">
                <a:ea typeface="+mn-lt"/>
                <a:cs typeface="+mn-lt"/>
              </a:rPr>
              <a:t> </a:t>
            </a:r>
            <a:endParaRPr lang="en-US">
              <a:ea typeface="+mn-lt"/>
              <a:cs typeface="+mn-lt"/>
            </a:endParaRPr>
          </a:p>
          <a:p>
            <a:r>
              <a:rPr lang="en-US" sz="1600" dirty="0">
                <a:ea typeface="+mn-lt"/>
                <a:cs typeface="+mn-lt"/>
                <a:hlinkClick r:id="rId5"/>
              </a:rPr>
              <a:t>https://www.acupunctureinmichigan.com/the-six-healing-sounds-of-chinese-medicine/</a:t>
            </a:r>
            <a:r>
              <a:rPr lang="en-US" sz="1600" dirty="0">
                <a:ea typeface="+mn-lt"/>
                <a:cs typeface="+mn-lt"/>
              </a:rPr>
              <a:t> </a:t>
            </a:r>
            <a:endParaRPr lang="en-US">
              <a:ea typeface="+mn-lt"/>
              <a:cs typeface="+mn-lt"/>
            </a:endParaRPr>
          </a:p>
          <a:p>
            <a:r>
              <a:rPr lang="en-US" sz="1600" dirty="0">
                <a:ea typeface="+mn-lt"/>
                <a:cs typeface="+mn-lt"/>
                <a:hlinkClick r:id="rId6"/>
              </a:rPr>
              <a:t>https://www.pacificcollege.edu/news/blog/2022/04/12/the-6-healing-sounds-and-their-therapeutic-applications</a:t>
            </a:r>
            <a:r>
              <a:rPr lang="en-US" sz="1600" dirty="0">
                <a:ea typeface="+mn-lt"/>
                <a:cs typeface="+mn-lt"/>
              </a:rPr>
              <a:t> </a:t>
            </a:r>
            <a:endParaRPr lang="en-US"/>
          </a:p>
          <a:p>
            <a:endParaRPr lang="en-US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542710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JuxtaposeVTI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JuxtaposeVTI">
      <a:majorFont>
        <a:latin typeface="Franklin Gothic Demi Cond" panose="020B0706030402020204"/>
        <a:ea typeface=""/>
        <a:cs typeface=""/>
      </a:majorFont>
      <a:minorFont>
        <a:latin typeface="Franklin Gothic Medium" panose="020B0603020102020204"/>
        <a:ea typeface=""/>
        <a:cs typeface=""/>
      </a:minorFont>
    </a:fontScheme>
    <a:fmtScheme name="Juxtapos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B0236716-CA63-41C1-B6AD-997AE15F064B}" vid="{0E0AE8FC-D493-434E-BDCC-ED5FFB2DAEE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JuxtaposeVTI</vt:lpstr>
      <vt:lpstr>Medicinal Melodies</vt:lpstr>
      <vt:lpstr>Pitches/Frequencies for Physical and Mental Healing</vt:lpstr>
      <vt:lpstr>PowerPoint Presentation</vt:lpstr>
      <vt:lpstr>Tuning Forks</vt:lpstr>
      <vt:lpstr>Gongs/Gong Baths</vt:lpstr>
      <vt:lpstr>Vocal frequencies</vt:lpstr>
      <vt:lpstr>Singing Bowls- reduce stress, regulate heartbeat </vt:lpstr>
      <vt:lpstr>PowerPoint Presentation</vt:lpstr>
      <vt:lpstr>PowerPoint Presentation</vt:lpstr>
      <vt:lpstr>Forest – Nature Melodies</vt:lpstr>
      <vt:lpstr>Tress</vt:lpstr>
      <vt:lpstr>Mother Nature's Melody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265</cp:revision>
  <dcterms:created xsi:type="dcterms:W3CDTF">2024-10-12T18:41:37Z</dcterms:created>
  <dcterms:modified xsi:type="dcterms:W3CDTF">2024-10-17T03:42:01Z</dcterms:modified>
</cp:coreProperties>
</file>