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9" r:id="rId2"/>
    <p:sldId id="343" r:id="rId3"/>
    <p:sldId id="342" r:id="rId4"/>
    <p:sldId id="345" r:id="rId5"/>
    <p:sldId id="347" r:id="rId6"/>
    <p:sldId id="346" r:id="rId7"/>
    <p:sldId id="349" r:id="rId8"/>
    <p:sldId id="348" r:id="rId9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CC0099"/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85117" autoAdjust="0"/>
  </p:normalViewPr>
  <p:slideViewPr>
    <p:cSldViewPr snapToGrid="0">
      <p:cViewPr varScale="1">
        <p:scale>
          <a:sx n="89" d="100"/>
          <a:sy n="89" d="100"/>
        </p:scale>
        <p:origin x="128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defTabSz="928291">
              <a:defRPr sz="1300"/>
            </a:lvl1pPr>
          </a:lstStyle>
          <a:p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3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r" defTabSz="928291">
              <a:defRPr sz="1300"/>
            </a:lvl1pPr>
          </a:lstStyle>
          <a:p>
            <a:endParaRPr lang="en-US" alt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3358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defTabSz="928291">
              <a:defRPr sz="1300"/>
            </a:lvl1pPr>
          </a:lstStyle>
          <a:p>
            <a:endParaRPr lang="en-US" alt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773358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r" defTabSz="928291">
              <a:defRPr sz="1300"/>
            </a:lvl1pPr>
          </a:lstStyle>
          <a:p>
            <a:fld id="{E13749A2-FC92-43B0-83DA-5994DD6EE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3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defTabSz="928291">
              <a:defRPr sz="1300"/>
            </a:lvl1pPr>
          </a:lstStyle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3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r" defTabSz="928291">
              <a:defRPr sz="1300"/>
            </a:lvl1pPr>
          </a:lstStyle>
          <a:p>
            <a:endParaRPr lang="en-US" alt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693738"/>
            <a:ext cx="4614862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6" y="4387445"/>
            <a:ext cx="5607711" cy="4155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3358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defTabSz="928291">
              <a:defRPr sz="1300"/>
            </a:lvl1pPr>
          </a:lstStyle>
          <a:p>
            <a:endParaRPr lang="en-US" alt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773358"/>
            <a:ext cx="3038145" cy="46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r" defTabSz="928291">
              <a:defRPr sz="1300"/>
            </a:lvl1pPr>
          </a:lstStyle>
          <a:p>
            <a:fld id="{CF08FE3E-A6EA-4991-BC22-20BBCFFD93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325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3AEB-48A7-4C36-9B27-857E8BDD3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7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86DC19-4E0E-4975-8F53-994026460C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60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7DC76-628E-4615-BF7B-5BF30D1AC0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1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CD814-F1FC-419F-BB0C-FD4D93B876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22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56E24-A0FB-49A4-9C82-E61B7F0C6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0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AB993-2BFA-4340-B37B-3F0A23FB10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74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5E786-3C92-4F47-8951-69315B492E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81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BD162-6BDC-4391-89DB-B1244EA573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63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DB0A9-AA9A-4434-8E17-488D35712C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36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22C4D-6167-489F-9D07-3490740E9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48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27815-1DBA-42D7-B454-A817AAC8F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85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6D1CC2-7A6A-4181-A2AC-1A914A0C18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vergreen.edu/events/mentoringdays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0" y="621101"/>
            <a:ext cx="91440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dirty="0" smtClean="0"/>
              <a:t>Wed</a:t>
            </a:r>
            <a:r>
              <a:rPr lang="en-US" altLang="en-US" sz="2000" dirty="0" smtClean="0"/>
              <a:t>. </a:t>
            </a:r>
            <a:r>
              <a:rPr lang="en-US" altLang="en-US" sz="2000" dirty="0"/>
              <a:t>Feb. </a:t>
            </a:r>
            <a:r>
              <a:rPr lang="en-US" altLang="en-US" sz="2000" dirty="0" smtClean="0"/>
              <a:t>25 </a:t>
            </a:r>
            <a:r>
              <a:rPr lang="en-US" altLang="en-US" sz="2000" dirty="0"/>
              <a:t>– Physics Lecture #</a:t>
            </a:r>
            <a:r>
              <a:rPr lang="en-US" altLang="en-US" sz="2000" dirty="0" smtClean="0"/>
              <a:t>32</a:t>
            </a:r>
          </a:p>
          <a:p>
            <a:r>
              <a:rPr lang="en-US" altLang="en-US" sz="2000" dirty="0" smtClean="0"/>
              <a:t>Faraday’s </a:t>
            </a:r>
            <a:r>
              <a:rPr lang="en-US" altLang="en-US" sz="2000" dirty="0"/>
              <a:t>Law </a:t>
            </a:r>
            <a:r>
              <a:rPr lang="en-US" altLang="en-US" sz="2000" dirty="0" smtClean="0"/>
              <a:t>II</a:t>
            </a:r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 smtClean="0"/>
              <a:t>1. </a:t>
            </a:r>
            <a:r>
              <a:rPr lang="en-US" altLang="en-US" sz="2000" dirty="0" smtClean="0"/>
              <a:t>Lenz’s Law (fight the flux change)</a:t>
            </a:r>
            <a:endParaRPr lang="en-US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/>
              <a:t>2. Faraday’s Law (</a:t>
            </a:r>
            <a:r>
              <a:rPr lang="en-US" altLang="en-US" sz="2000" dirty="0" smtClean="0"/>
              <a:t>changing magnetic fields are the source of an electric field)</a:t>
            </a:r>
            <a:endParaRPr lang="en-US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 smtClean="0"/>
              <a:t>Office Hours:</a:t>
            </a:r>
          </a:p>
          <a:p>
            <a:r>
              <a:rPr lang="en-US" altLang="en-US" sz="2000" dirty="0" smtClean="0"/>
              <a:t>Rachel Wed: noon to 1 or 1 – 2</a:t>
            </a:r>
          </a:p>
          <a:p>
            <a:r>
              <a:rPr lang="en-US" altLang="en-US" sz="2000" dirty="0" smtClean="0"/>
              <a:t>Krishna Wed 1 – 3:30 (appointment), Thu</a:t>
            </a:r>
            <a:r>
              <a:rPr lang="en-US" altLang="en-US" sz="2000" dirty="0" smtClean="0"/>
              <a:t>: </a:t>
            </a:r>
            <a:r>
              <a:rPr lang="en-US" altLang="en-US" sz="2000" dirty="0" smtClean="0"/>
              <a:t>3 – 4 (open)</a:t>
            </a:r>
            <a:endParaRPr lang="en-US" altLang="en-US" sz="2000" dirty="0" smtClean="0"/>
          </a:p>
          <a:p>
            <a:r>
              <a:rPr lang="en-US" altLang="en-US" sz="2000" dirty="0" smtClean="0"/>
              <a:t>Seth as usual</a:t>
            </a:r>
          </a:p>
          <a:p>
            <a:endParaRPr lang="en-US" altLang="en-US" sz="2000" dirty="0"/>
          </a:p>
          <a:p>
            <a:r>
              <a:rPr lang="en-US" altLang="en-US" sz="2000" u="sng" dirty="0" smtClean="0"/>
              <a:t>Wed</a:t>
            </a:r>
            <a:r>
              <a:rPr lang="en-US" altLang="en-US" sz="2000" u="sng" dirty="0"/>
              <a:t>. Mar. 4</a:t>
            </a:r>
          </a:p>
          <a:p>
            <a:r>
              <a:rPr lang="en-US" altLang="en-US" sz="2000" dirty="0" smtClean="0"/>
              <a:t>All-Campus Mentoring Day (1 – 4) </a:t>
            </a:r>
            <a:r>
              <a:rPr lang="en-US" altLang="en-US" sz="2000" dirty="0">
                <a:hlinkClick r:id="rId2"/>
              </a:rPr>
              <a:t>http://www.evergreen.edu/events/mentoringdays</a:t>
            </a:r>
            <a:r>
              <a:rPr lang="en-US" altLang="en-US" sz="2000" dirty="0" smtClean="0">
                <a:hlinkClick r:id="rId2"/>
              </a:rPr>
              <a:t>/</a:t>
            </a:r>
            <a:endParaRPr lang="en-US" altLang="en-US" sz="2000" dirty="0" smtClean="0"/>
          </a:p>
          <a:p>
            <a:r>
              <a:rPr lang="en-US" altLang="en-US" sz="2000" dirty="0" smtClean="0"/>
              <a:t>Academic Fair (4 – 6)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28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ext Box 2"/>
          <p:cNvSpPr txBox="1">
            <a:spLocks noChangeArrowheads="1"/>
          </p:cNvSpPr>
          <p:nvPr/>
        </p:nvSpPr>
        <p:spPr bwMode="auto">
          <a:xfrm>
            <a:off x="0" y="569343"/>
            <a:ext cx="9144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Example:  Applying Lenz’s Law – Fight the Flux Change!</a:t>
            </a:r>
            <a:r>
              <a:rPr lang="en-US" altLang="en-US" sz="2000" dirty="0">
                <a:solidFill>
                  <a:srgbClr val="C0C0C0"/>
                </a:solidFill>
              </a:rPr>
              <a:t>  </a:t>
            </a:r>
          </a:p>
          <a:p>
            <a:endParaRPr lang="en-US" altLang="en-US" sz="2000" dirty="0"/>
          </a:p>
          <a:p>
            <a:r>
              <a:rPr lang="en-US" altLang="en-US" sz="2000" dirty="0"/>
              <a:t>A solenoid is used to create a uniform </a:t>
            </a:r>
            <a:r>
              <a:rPr lang="en-US" altLang="en-US" sz="2000" dirty="0" smtClean="0"/>
              <a:t>magnetic </a:t>
            </a:r>
            <a:r>
              <a:rPr lang="en-US" altLang="en-US" sz="2000" dirty="0"/>
              <a:t>field </a:t>
            </a:r>
            <a:endParaRPr lang="en-US" altLang="en-US" sz="2000" dirty="0" smtClean="0"/>
          </a:p>
          <a:p>
            <a:r>
              <a:rPr lang="en-US" altLang="en-US" sz="2000" dirty="0" smtClean="0"/>
              <a:t>that </a:t>
            </a:r>
            <a:r>
              <a:rPr lang="en-US" altLang="en-US" sz="2000" dirty="0"/>
              <a:t>points into the page. </a:t>
            </a:r>
            <a:r>
              <a:rPr lang="en-US" altLang="en-US" sz="2000" dirty="0" smtClean="0"/>
              <a:t>A </a:t>
            </a:r>
            <a:r>
              <a:rPr lang="en-US" altLang="en-US" sz="2000" dirty="0"/>
              <a:t>wire loop of area </a:t>
            </a:r>
            <a:r>
              <a:rPr lang="en-US" altLang="en-US" sz="2000" i="1" dirty="0">
                <a:latin typeface="Book Antiqua" panose="02040602050305030304" pitchFamily="18" charset="0"/>
              </a:rPr>
              <a:t>A</a:t>
            </a:r>
            <a:r>
              <a:rPr lang="en-US" altLang="en-US" sz="2000" dirty="0"/>
              <a:t> is in </a:t>
            </a:r>
            <a:endParaRPr lang="en-US" altLang="en-US" sz="2000" dirty="0" smtClean="0"/>
          </a:p>
          <a:p>
            <a:r>
              <a:rPr lang="en-US" altLang="en-US" sz="2000" dirty="0" smtClean="0"/>
              <a:t>the </a:t>
            </a:r>
            <a:r>
              <a:rPr lang="en-US" altLang="en-US" sz="2000" dirty="0"/>
              <a:t>magnetic </a:t>
            </a:r>
            <a:r>
              <a:rPr lang="en-US" altLang="en-US" sz="2000" dirty="0" smtClean="0"/>
              <a:t>field</a:t>
            </a:r>
            <a:r>
              <a:rPr lang="en-US" altLang="en-US" sz="2000" dirty="0"/>
              <a:t>, as shown. For each of the following </a:t>
            </a:r>
          </a:p>
          <a:p>
            <a:r>
              <a:rPr lang="en-US" altLang="en-US" sz="2000" dirty="0"/>
              <a:t>cases, choose one of the following for </a:t>
            </a:r>
            <a:r>
              <a:rPr lang="en-US" altLang="en-US" sz="2000" dirty="0" smtClean="0"/>
              <a:t>the </a:t>
            </a:r>
            <a:r>
              <a:rPr lang="en-US" altLang="en-US" sz="2000" dirty="0"/>
              <a:t>direction of </a:t>
            </a:r>
            <a:endParaRPr lang="en-US" altLang="en-US" sz="2000" dirty="0" smtClean="0"/>
          </a:p>
          <a:p>
            <a:r>
              <a:rPr lang="en-US" altLang="en-US" sz="2000" dirty="0" smtClean="0"/>
              <a:t>the </a:t>
            </a:r>
            <a:r>
              <a:rPr lang="en-US" altLang="en-US" sz="2000" dirty="0"/>
              <a:t>induced current in the </a:t>
            </a:r>
            <a:r>
              <a:rPr lang="en-US" altLang="en-US" sz="2000" dirty="0" smtClean="0"/>
              <a:t>loop</a:t>
            </a:r>
            <a:r>
              <a:rPr lang="en-US" altLang="en-US" sz="2000" dirty="0"/>
              <a:t>:</a:t>
            </a:r>
          </a:p>
          <a:p>
            <a:endParaRPr lang="en-US" altLang="en-US" sz="2000" dirty="0"/>
          </a:p>
          <a:p>
            <a:r>
              <a:rPr lang="en-US" altLang="en-US" sz="2000" dirty="0"/>
              <a:t>1. Clockwise</a:t>
            </a:r>
          </a:p>
          <a:p>
            <a:r>
              <a:rPr lang="en-US" altLang="en-US" sz="2000" dirty="0" smtClean="0"/>
              <a:t>2</a:t>
            </a:r>
            <a:r>
              <a:rPr lang="en-US" altLang="en-US" sz="2000" dirty="0"/>
              <a:t>. Counterclockwise</a:t>
            </a:r>
          </a:p>
          <a:p>
            <a:r>
              <a:rPr lang="en-US" altLang="en-US" sz="2000" dirty="0" smtClean="0"/>
              <a:t>3</a:t>
            </a:r>
            <a:r>
              <a:rPr lang="en-US" altLang="en-US" sz="2000" dirty="0"/>
              <a:t>. No induced current</a:t>
            </a:r>
          </a:p>
          <a:p>
            <a:r>
              <a:rPr lang="en-US" altLang="en-US" sz="2000" dirty="0" smtClean="0"/>
              <a:t>4</a:t>
            </a:r>
            <a:r>
              <a:rPr lang="en-US" altLang="en-US" sz="2000" dirty="0"/>
              <a:t>. Not enough info</a:t>
            </a:r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6197600" y="1116880"/>
            <a:ext cx="28956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</a:t>
            </a:r>
          </a:p>
          <a:p>
            <a:endParaRPr lang="en-US" altLang="en-US" sz="1000" b="1" dirty="0">
              <a:solidFill>
                <a:srgbClr val="FF33CC"/>
              </a:solidFill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270352" name="Rectangle 16"/>
          <p:cNvSpPr>
            <a:spLocks noChangeArrowheads="1"/>
          </p:cNvSpPr>
          <p:nvPr/>
        </p:nvSpPr>
        <p:spPr bwMode="auto">
          <a:xfrm>
            <a:off x="7211204" y="1641653"/>
            <a:ext cx="1371600" cy="1219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3" name="Text Box 17"/>
          <p:cNvSpPr txBox="1">
            <a:spLocks noChangeArrowheads="1"/>
          </p:cNvSpPr>
          <p:nvPr/>
        </p:nvSpPr>
        <p:spPr bwMode="auto">
          <a:xfrm>
            <a:off x="2828984" y="3555280"/>
            <a:ext cx="631501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dirty="0"/>
              <a:t>a)	The loop is moved to the left, staying in the B field.</a:t>
            </a:r>
          </a:p>
          <a:p>
            <a:endParaRPr lang="en-US" altLang="en-US" sz="2000" dirty="0"/>
          </a:p>
          <a:p>
            <a:r>
              <a:rPr lang="en-US" altLang="en-US" sz="2000" dirty="0"/>
              <a:t>b) The loop is crushed to smaller area.</a:t>
            </a:r>
          </a:p>
          <a:p>
            <a:endParaRPr lang="en-US" altLang="en-US" sz="2000" dirty="0"/>
          </a:p>
          <a:p>
            <a:r>
              <a:rPr lang="en-US" altLang="en-US" sz="2000" dirty="0"/>
              <a:t>c)	The magnetic field is increased.</a:t>
            </a:r>
          </a:p>
          <a:p>
            <a:endParaRPr lang="en-US" altLang="en-US" sz="2000" dirty="0"/>
          </a:p>
          <a:p>
            <a:r>
              <a:rPr lang="en-US" altLang="en-US" sz="2000" dirty="0"/>
              <a:t>d)	The magnetic field direction is reversed.</a:t>
            </a:r>
          </a:p>
        </p:txBody>
      </p:sp>
    </p:spTree>
    <p:extLst>
      <p:ext uri="{BB962C8B-B14F-4D97-AF65-F5344CB8AC3E}">
        <p14:creationId xmlns:p14="http://schemas.microsoft.com/office/powerpoint/2010/main" val="339020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2"/>
          <p:cNvSpPr txBox="1">
            <a:spLocks noChangeArrowheads="1"/>
          </p:cNvSpPr>
          <p:nvPr/>
        </p:nvSpPr>
        <p:spPr bwMode="auto">
          <a:xfrm>
            <a:off x="0" y="607465"/>
            <a:ext cx="9144000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 smtClean="0"/>
              <a:t>Applying </a:t>
            </a:r>
            <a:r>
              <a:rPr lang="en-US" altLang="en-US" sz="2000" dirty="0"/>
              <a:t>Faraday’s Law for Changing Magnetic Field</a:t>
            </a:r>
            <a:r>
              <a:rPr lang="en-US" altLang="en-US" sz="2000" dirty="0">
                <a:solidFill>
                  <a:srgbClr val="C0C0C0"/>
                </a:solidFill>
              </a:rPr>
              <a:t>  </a:t>
            </a:r>
            <a:endParaRPr lang="en-US" altLang="en-US" sz="2000" dirty="0"/>
          </a:p>
          <a:p>
            <a:endParaRPr lang="en-US" altLang="en-US" sz="800" dirty="0"/>
          </a:p>
          <a:p>
            <a:r>
              <a:rPr lang="en-US" altLang="en-US" sz="2000" dirty="0"/>
              <a:t>A uniform magnetic field </a:t>
            </a:r>
            <a:r>
              <a:rPr lang="en-US" altLang="en-US" sz="2000" i="1" dirty="0">
                <a:latin typeface="Book Antiqua" panose="02040602050305030304" pitchFamily="18" charset="0"/>
              </a:rPr>
              <a:t>B</a:t>
            </a:r>
            <a:r>
              <a:rPr lang="en-US" altLang="en-US" sz="2000" dirty="0"/>
              <a:t> is produced </a:t>
            </a:r>
            <a:r>
              <a:rPr lang="en-US" altLang="en-US" sz="2000" dirty="0" smtClean="0"/>
              <a:t>in </a:t>
            </a:r>
            <a:r>
              <a:rPr lang="en-US" altLang="en-US" sz="2000" dirty="0"/>
              <a:t>a solenoid </a:t>
            </a:r>
            <a:endParaRPr lang="en-US" altLang="en-US" sz="2000" dirty="0" smtClean="0"/>
          </a:p>
          <a:p>
            <a:r>
              <a:rPr lang="en-US" altLang="en-US" sz="2000" dirty="0" smtClean="0"/>
              <a:t>of </a:t>
            </a:r>
            <a:r>
              <a:rPr lang="en-US" altLang="en-US" sz="2000" dirty="0"/>
              <a:t>radius </a:t>
            </a:r>
            <a:r>
              <a:rPr lang="en-US" altLang="en-US" sz="2000" i="1" dirty="0">
                <a:latin typeface="Book Antiqua" panose="02040602050305030304" pitchFamily="18" charset="0"/>
              </a:rPr>
              <a:t>a</a:t>
            </a:r>
            <a:r>
              <a:rPr lang="en-US" altLang="en-US" sz="2000" dirty="0" smtClean="0"/>
              <a:t>, </a:t>
            </a:r>
            <a:r>
              <a:rPr lang="en-US" altLang="en-US" sz="2000" dirty="0"/>
              <a:t>as shown. A </a:t>
            </a:r>
            <a:r>
              <a:rPr lang="en-US" altLang="en-US" sz="2000" dirty="0" smtClean="0"/>
              <a:t>loop </a:t>
            </a:r>
            <a:r>
              <a:rPr lang="en-US" altLang="en-US" sz="2000" dirty="0"/>
              <a:t>is concentric with the </a:t>
            </a:r>
            <a:endParaRPr lang="en-US" altLang="en-US" sz="2000" dirty="0" smtClean="0"/>
          </a:p>
          <a:p>
            <a:r>
              <a:rPr lang="en-US" altLang="en-US" sz="2000" dirty="0" smtClean="0"/>
              <a:t>axis </a:t>
            </a:r>
            <a:r>
              <a:rPr lang="en-US" altLang="en-US" sz="2000" dirty="0"/>
              <a:t>of the </a:t>
            </a:r>
            <a:r>
              <a:rPr lang="en-US" altLang="en-US" sz="2000" dirty="0" smtClean="0"/>
              <a:t>solenoid</a:t>
            </a:r>
            <a:r>
              <a:rPr lang="en-US" altLang="en-US" sz="2000" dirty="0"/>
              <a:t>, and has radius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b</a:t>
            </a:r>
            <a:r>
              <a:rPr lang="en-US" altLang="en-US" sz="2000" dirty="0" smtClean="0"/>
              <a:t>.</a:t>
            </a:r>
            <a:endParaRPr lang="en-US" altLang="en-US" sz="2000" dirty="0"/>
          </a:p>
          <a:p>
            <a:endParaRPr lang="en-US" altLang="en-US" sz="800" dirty="0"/>
          </a:p>
          <a:p>
            <a:r>
              <a:rPr lang="en-US" altLang="en-US" sz="2000" dirty="0"/>
              <a:t>The current in the solenoid varies with </a:t>
            </a:r>
            <a:r>
              <a:rPr lang="en-US" altLang="en-US" sz="2000" dirty="0" smtClean="0"/>
              <a:t>time</a:t>
            </a:r>
            <a:r>
              <a:rPr lang="en-US" altLang="en-US" sz="2000" dirty="0"/>
              <a:t>, so the </a:t>
            </a:r>
            <a:endParaRPr lang="en-US" altLang="en-US" sz="2000" dirty="0" smtClean="0"/>
          </a:p>
          <a:p>
            <a:r>
              <a:rPr lang="en-US" altLang="en-US" sz="2000" dirty="0" smtClean="0"/>
              <a:t>magnetic </a:t>
            </a:r>
            <a:r>
              <a:rPr lang="en-US" altLang="en-US" sz="2000" dirty="0"/>
              <a:t>field in the solenoid </a:t>
            </a:r>
            <a:r>
              <a:rPr lang="en-US" altLang="en-US" sz="2000" dirty="0" smtClean="0"/>
              <a:t>also </a:t>
            </a:r>
            <a:r>
              <a:rPr lang="en-US" altLang="en-US" sz="2000" dirty="0"/>
              <a:t>varies with time, </a:t>
            </a:r>
            <a:endParaRPr lang="en-US" altLang="en-US" sz="2000" dirty="0" smtClean="0"/>
          </a:p>
          <a:p>
            <a:r>
              <a:rPr lang="en-US" altLang="en-US" sz="2000" dirty="0" smtClean="0"/>
              <a:t>such </a:t>
            </a:r>
            <a:r>
              <a:rPr lang="en-US" altLang="en-US" sz="2000" dirty="0"/>
              <a:t>that </a:t>
            </a:r>
            <a:r>
              <a:rPr lang="en-US" altLang="en-US" sz="2000" i="1" dirty="0">
                <a:latin typeface="Book Antiqua" panose="02040602050305030304" pitchFamily="18" charset="0"/>
              </a:rPr>
              <a:t>B</a:t>
            </a:r>
            <a:r>
              <a:rPr lang="en-US" altLang="en-US" sz="2000" dirty="0"/>
              <a:t>(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/>
              <a:t>) =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B</a:t>
            </a:r>
            <a:r>
              <a:rPr lang="en-US" altLang="en-US" sz="2000" baseline="-25000" dirty="0" smtClean="0">
                <a:latin typeface="Book Antiqua" panose="02040602050305030304" pitchFamily="18" charset="0"/>
              </a:rPr>
              <a:t>0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t</a:t>
            </a:r>
            <a:r>
              <a:rPr lang="en-US" altLang="en-US" sz="2000" dirty="0" smtClean="0"/>
              <a:t>, where is a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B</a:t>
            </a:r>
            <a:r>
              <a:rPr lang="en-US" altLang="en-US" sz="2000" baseline="-25000" dirty="0" smtClean="0">
                <a:latin typeface="Book Antiqua" panose="02040602050305030304" pitchFamily="18" charset="0"/>
              </a:rPr>
              <a:t>0 </a:t>
            </a:r>
            <a:r>
              <a:rPr lang="en-US" altLang="en-US" sz="2000" dirty="0" smtClean="0"/>
              <a:t>constant.</a:t>
            </a:r>
            <a:endParaRPr lang="en-US" altLang="en-US" sz="2000" dirty="0"/>
          </a:p>
          <a:p>
            <a:endParaRPr lang="en-US" altLang="en-US" sz="800" dirty="0"/>
          </a:p>
          <a:p>
            <a:r>
              <a:rPr lang="en-US" altLang="en-US" sz="2000" dirty="0" smtClean="0"/>
              <a:t>a) What </a:t>
            </a:r>
            <a:r>
              <a:rPr lang="en-US" altLang="en-US" sz="2000" dirty="0"/>
              <a:t>is the magnitude of the induced </a:t>
            </a:r>
            <a:r>
              <a:rPr lang="en-US" altLang="en-US" sz="2000" dirty="0">
                <a:latin typeface="Symbol" panose="05050102010706020507" pitchFamily="18" charset="2"/>
              </a:rPr>
              <a:t>e</a:t>
            </a:r>
            <a:r>
              <a:rPr lang="en-US" altLang="en-US" sz="2000" dirty="0"/>
              <a:t> in the loop</a:t>
            </a:r>
            <a:r>
              <a:rPr lang="en-US" altLang="en-US" sz="2000" dirty="0" smtClean="0"/>
              <a:t>?</a:t>
            </a:r>
          </a:p>
          <a:p>
            <a:endParaRPr lang="en-US" altLang="en-US" sz="800" dirty="0"/>
          </a:p>
          <a:p>
            <a:r>
              <a:rPr lang="en-US" altLang="en-US" sz="2000" dirty="0" smtClean="0"/>
              <a:t>b) What is the source of this </a:t>
            </a:r>
            <a:r>
              <a:rPr lang="en-US" altLang="en-US" sz="2000" dirty="0" err="1" smtClean="0">
                <a:latin typeface="Symbol" panose="05050102010706020507" pitchFamily="18" charset="2"/>
              </a:rPr>
              <a:t>e</a:t>
            </a:r>
            <a:r>
              <a:rPr lang="en-US" altLang="en-US" sz="2000" baseline="-25000" dirty="0" err="1" smtClean="0"/>
              <a:t>ind</a:t>
            </a:r>
            <a:r>
              <a:rPr lang="en-US" altLang="en-US" sz="2000" dirty="0" smtClean="0"/>
              <a:t>?</a:t>
            </a:r>
          </a:p>
          <a:p>
            <a:endParaRPr lang="en-US" altLang="en-US" sz="800" dirty="0"/>
          </a:p>
          <a:p>
            <a:r>
              <a:rPr lang="en-US" altLang="en-US" sz="2000" dirty="0" smtClean="0"/>
              <a:t>c) What is the magnitude and direction of the induced electric field?</a:t>
            </a:r>
            <a:endParaRPr lang="en-US" altLang="en-US" sz="2000" dirty="0"/>
          </a:p>
          <a:p>
            <a:endParaRPr lang="en-US" altLang="en-US" sz="800" dirty="0"/>
          </a:p>
          <a:p>
            <a:r>
              <a:rPr lang="en-US" altLang="en-US" sz="2000" dirty="0" smtClean="0"/>
              <a:t>d) What </a:t>
            </a:r>
            <a:r>
              <a:rPr lang="en-US" altLang="en-US" sz="2000" dirty="0"/>
              <a:t>is different if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b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&lt;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a</a:t>
            </a:r>
            <a:r>
              <a:rPr lang="en-US" altLang="en-US" sz="2000" dirty="0" smtClean="0"/>
              <a:t>?</a:t>
            </a:r>
            <a:endParaRPr lang="en-US" altLang="en-US" sz="2000" dirty="0"/>
          </a:p>
          <a:p>
            <a:endParaRPr lang="en-US" altLang="en-US" sz="800" dirty="0"/>
          </a:p>
          <a:p>
            <a:r>
              <a:rPr lang="en-US" altLang="en-US" sz="2000" dirty="0" smtClean="0"/>
              <a:t>e) If </a:t>
            </a:r>
            <a:r>
              <a:rPr lang="en-US" altLang="en-US" sz="2000" dirty="0"/>
              <a:t>the loop were conducting, what direction would the induced current flow?</a:t>
            </a:r>
            <a:endParaRPr lang="en-US" altLang="en-US" sz="2000" i="1" dirty="0"/>
          </a:p>
        </p:txBody>
      </p:sp>
      <p:grpSp>
        <p:nvGrpSpPr>
          <p:cNvPr id="2" name="Group 1"/>
          <p:cNvGrpSpPr/>
          <p:nvPr/>
        </p:nvGrpSpPr>
        <p:grpSpPr>
          <a:xfrm>
            <a:off x="6265983" y="1423569"/>
            <a:ext cx="2424112" cy="2293937"/>
            <a:chOff x="6145213" y="931863"/>
            <a:chExt cx="2424112" cy="2293937"/>
          </a:xfrm>
        </p:grpSpPr>
        <p:sp>
          <p:nvSpPr>
            <p:cNvPr id="269315" name="Oval 3"/>
            <p:cNvSpPr>
              <a:spLocks noChangeArrowheads="1"/>
            </p:cNvSpPr>
            <p:nvPr/>
          </p:nvSpPr>
          <p:spPr bwMode="auto">
            <a:xfrm>
              <a:off x="6754813" y="1449388"/>
              <a:ext cx="1233487" cy="1146175"/>
            </a:xfrm>
            <a:prstGeom prst="ellipse">
              <a:avLst/>
            </a:prstGeom>
            <a:noFill/>
            <a:ln w="76200">
              <a:solidFill>
                <a:srgbClr val="99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6" name="Oval 4"/>
            <p:cNvSpPr>
              <a:spLocks noChangeArrowheads="1"/>
            </p:cNvSpPr>
            <p:nvPr/>
          </p:nvSpPr>
          <p:spPr bwMode="auto">
            <a:xfrm>
              <a:off x="6886575" y="1971675"/>
              <a:ext cx="144463" cy="144463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7" name="Oval 5"/>
            <p:cNvSpPr>
              <a:spLocks noChangeArrowheads="1"/>
            </p:cNvSpPr>
            <p:nvPr/>
          </p:nvSpPr>
          <p:spPr bwMode="auto">
            <a:xfrm>
              <a:off x="7153275" y="1966913"/>
              <a:ext cx="144463" cy="144462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8" name="Oval 6"/>
            <p:cNvSpPr>
              <a:spLocks noChangeArrowheads="1"/>
            </p:cNvSpPr>
            <p:nvPr/>
          </p:nvSpPr>
          <p:spPr bwMode="auto">
            <a:xfrm>
              <a:off x="7419975" y="1962150"/>
              <a:ext cx="144463" cy="144463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9" name="Oval 7"/>
            <p:cNvSpPr>
              <a:spLocks noChangeArrowheads="1"/>
            </p:cNvSpPr>
            <p:nvPr/>
          </p:nvSpPr>
          <p:spPr bwMode="auto">
            <a:xfrm>
              <a:off x="7683500" y="1960563"/>
              <a:ext cx="144463" cy="144462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0" name="Oval 8"/>
            <p:cNvSpPr>
              <a:spLocks noChangeArrowheads="1"/>
            </p:cNvSpPr>
            <p:nvPr/>
          </p:nvSpPr>
          <p:spPr bwMode="auto">
            <a:xfrm>
              <a:off x="7015163" y="2192338"/>
              <a:ext cx="144462" cy="144462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1" name="Oval 9"/>
            <p:cNvSpPr>
              <a:spLocks noChangeArrowheads="1"/>
            </p:cNvSpPr>
            <p:nvPr/>
          </p:nvSpPr>
          <p:spPr bwMode="auto">
            <a:xfrm>
              <a:off x="7305675" y="2192338"/>
              <a:ext cx="144463" cy="144462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2" name="Oval 10"/>
            <p:cNvSpPr>
              <a:spLocks noChangeArrowheads="1"/>
            </p:cNvSpPr>
            <p:nvPr/>
          </p:nvSpPr>
          <p:spPr bwMode="auto">
            <a:xfrm>
              <a:off x="7581900" y="2220913"/>
              <a:ext cx="144463" cy="144462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3" name="Oval 11"/>
            <p:cNvSpPr>
              <a:spLocks noChangeArrowheads="1"/>
            </p:cNvSpPr>
            <p:nvPr/>
          </p:nvSpPr>
          <p:spPr bwMode="auto">
            <a:xfrm>
              <a:off x="7305675" y="2390775"/>
              <a:ext cx="144463" cy="144463"/>
            </a:xfrm>
            <a:prstGeom prst="ellipse">
              <a:avLst/>
            </a:prstGeom>
            <a:solidFill>
              <a:srgbClr val="9966FF"/>
            </a:solidFill>
            <a:ln w="9525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9324" name="Group 12"/>
            <p:cNvGrpSpPr>
              <a:grpSpLocks/>
            </p:cNvGrpSpPr>
            <p:nvPr/>
          </p:nvGrpSpPr>
          <p:grpSpPr bwMode="auto">
            <a:xfrm flipV="1">
              <a:off x="6996113" y="1530350"/>
              <a:ext cx="711200" cy="342900"/>
              <a:chOff x="4219" y="1067"/>
              <a:chExt cx="448" cy="216"/>
            </a:xfrm>
          </p:grpSpPr>
          <p:sp>
            <p:nvSpPr>
              <p:cNvPr id="269325" name="Oval 13"/>
              <p:cNvSpPr>
                <a:spLocks noChangeArrowheads="1"/>
              </p:cNvSpPr>
              <p:nvPr/>
            </p:nvSpPr>
            <p:spPr bwMode="auto">
              <a:xfrm>
                <a:off x="4219" y="1067"/>
                <a:ext cx="91" cy="91"/>
              </a:xfrm>
              <a:prstGeom prst="ellipse">
                <a:avLst/>
              </a:prstGeom>
              <a:solidFill>
                <a:srgbClr val="9966FF"/>
              </a:solidFill>
              <a:ln w="9525">
                <a:solidFill>
                  <a:srgbClr val="99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26" name="Oval 14"/>
              <p:cNvSpPr>
                <a:spLocks noChangeArrowheads="1"/>
              </p:cNvSpPr>
              <p:nvPr/>
            </p:nvSpPr>
            <p:spPr bwMode="auto">
              <a:xfrm>
                <a:off x="4402" y="1067"/>
                <a:ext cx="91" cy="91"/>
              </a:xfrm>
              <a:prstGeom prst="ellipse">
                <a:avLst/>
              </a:prstGeom>
              <a:solidFill>
                <a:srgbClr val="9966FF"/>
              </a:solidFill>
              <a:ln w="9525">
                <a:solidFill>
                  <a:srgbClr val="99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27" name="Oval 15"/>
              <p:cNvSpPr>
                <a:spLocks noChangeArrowheads="1"/>
              </p:cNvSpPr>
              <p:nvPr/>
            </p:nvSpPr>
            <p:spPr bwMode="auto">
              <a:xfrm>
                <a:off x="4576" y="1085"/>
                <a:ext cx="91" cy="91"/>
              </a:xfrm>
              <a:prstGeom prst="ellipse">
                <a:avLst/>
              </a:prstGeom>
              <a:solidFill>
                <a:srgbClr val="9966FF"/>
              </a:solidFill>
              <a:ln w="9525">
                <a:solidFill>
                  <a:srgbClr val="99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9328" name="Oval 16"/>
              <p:cNvSpPr>
                <a:spLocks noChangeArrowheads="1"/>
              </p:cNvSpPr>
              <p:nvPr/>
            </p:nvSpPr>
            <p:spPr bwMode="auto">
              <a:xfrm>
                <a:off x="4402" y="1192"/>
                <a:ext cx="91" cy="91"/>
              </a:xfrm>
              <a:prstGeom prst="ellipse">
                <a:avLst/>
              </a:prstGeom>
              <a:solidFill>
                <a:srgbClr val="9966FF"/>
              </a:solidFill>
              <a:ln w="9525">
                <a:solidFill>
                  <a:srgbClr val="99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9329" name="Oval 17"/>
            <p:cNvSpPr>
              <a:spLocks noChangeArrowheads="1"/>
            </p:cNvSpPr>
            <p:nvPr/>
          </p:nvSpPr>
          <p:spPr bwMode="auto">
            <a:xfrm>
              <a:off x="6145213" y="931863"/>
              <a:ext cx="2424112" cy="2293937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0" name="Line 18"/>
            <p:cNvSpPr>
              <a:spLocks noChangeShapeType="1"/>
            </p:cNvSpPr>
            <p:nvPr/>
          </p:nvSpPr>
          <p:spPr bwMode="auto">
            <a:xfrm flipH="1">
              <a:off x="6681788" y="2047875"/>
              <a:ext cx="696912" cy="900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31" name="Text Box 19"/>
            <p:cNvSpPr txBox="1">
              <a:spLocks noChangeArrowheads="1"/>
            </p:cNvSpPr>
            <p:nvPr/>
          </p:nvSpPr>
          <p:spPr bwMode="auto">
            <a:xfrm>
              <a:off x="6538913" y="2395538"/>
              <a:ext cx="361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 i="1" dirty="0" smtClean="0">
                  <a:latin typeface="Book Antiqua" panose="02040602050305030304" pitchFamily="18" charset="0"/>
                </a:rPr>
                <a:t>b</a:t>
              </a:r>
              <a:endParaRPr lang="en-US" altLang="en-US" sz="2400" b="1" i="1" dirty="0">
                <a:latin typeface="Book Antiqua" panose="02040602050305030304" pitchFamily="18" charset="0"/>
              </a:endParaRPr>
            </a:p>
          </p:txBody>
        </p:sp>
        <p:sp>
          <p:nvSpPr>
            <p:cNvPr id="269332" name="Line 20"/>
            <p:cNvSpPr>
              <a:spLocks noChangeShapeType="1"/>
            </p:cNvSpPr>
            <p:nvPr/>
          </p:nvSpPr>
          <p:spPr bwMode="auto">
            <a:xfrm flipV="1">
              <a:off x="7362825" y="1489075"/>
              <a:ext cx="241300" cy="5794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34" name="Text Box 22"/>
            <p:cNvSpPr txBox="1">
              <a:spLocks noChangeArrowheads="1"/>
            </p:cNvSpPr>
            <p:nvPr/>
          </p:nvSpPr>
          <p:spPr bwMode="auto">
            <a:xfrm>
              <a:off x="7412038" y="1647825"/>
              <a:ext cx="3619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 i="1" dirty="0" smtClean="0">
                  <a:latin typeface="Book Antiqua" panose="02040602050305030304" pitchFamily="18" charset="0"/>
                </a:rPr>
                <a:t>a</a:t>
              </a:r>
              <a:endParaRPr lang="en-US" altLang="en-US" sz="2400" b="1" i="1" dirty="0">
                <a:latin typeface="Book Antiqua" panose="020406020503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093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ext Box 2"/>
          <p:cNvSpPr txBox="1">
            <a:spLocks noChangeArrowheads="1"/>
          </p:cNvSpPr>
          <p:nvPr/>
        </p:nvSpPr>
        <p:spPr bwMode="auto">
          <a:xfrm>
            <a:off x="0" y="702439"/>
            <a:ext cx="6553200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A conducting wire with resistance </a:t>
            </a:r>
            <a:r>
              <a:rPr lang="en-US" altLang="en-US" sz="2000" i="1" dirty="0">
                <a:latin typeface="Book Antiqua" panose="02040602050305030304" pitchFamily="18" charset="0"/>
              </a:rPr>
              <a:t>R</a:t>
            </a:r>
            <a:r>
              <a:rPr lang="en-US" altLang="en-US" sz="2000" dirty="0"/>
              <a:t> shaped into an isosceles right triangle (base </a:t>
            </a:r>
            <a:r>
              <a:rPr lang="en-US" altLang="en-US" sz="2000" i="1" dirty="0">
                <a:latin typeface="Book Antiqua" panose="02040602050305030304" pitchFamily="18" charset="0"/>
              </a:rPr>
              <a:t>b</a:t>
            </a:r>
            <a:r>
              <a:rPr lang="en-US" altLang="en-US" sz="2000" dirty="0"/>
              <a:t>, height </a:t>
            </a:r>
            <a:r>
              <a:rPr lang="en-US" altLang="en-US" sz="2000" i="1" dirty="0">
                <a:latin typeface="Book Antiqua" panose="02040602050305030304" pitchFamily="18" charset="0"/>
              </a:rPr>
              <a:t>h</a:t>
            </a:r>
            <a:r>
              <a:rPr lang="en-US" altLang="en-US" sz="2000" dirty="0"/>
              <a:t>) enters a region of uniform magnetic field, as shown (</a:t>
            </a:r>
            <a:r>
              <a:rPr lang="en-US" altLang="en-US" sz="2000" i="1" dirty="0">
                <a:latin typeface="Book Antiqua" panose="02040602050305030304" pitchFamily="18" charset="0"/>
              </a:rPr>
              <a:t>B</a:t>
            </a:r>
            <a:r>
              <a:rPr lang="en-US" altLang="en-US" sz="2000" dirty="0"/>
              <a:t> inside box, 0 outside box), moved at constant velocity </a:t>
            </a:r>
            <a:r>
              <a:rPr lang="en-US" altLang="en-US" sz="2000" i="1" dirty="0">
                <a:latin typeface="Book Antiqua" panose="02040602050305030304" pitchFamily="18" charset="0"/>
              </a:rPr>
              <a:t>v</a:t>
            </a:r>
            <a:r>
              <a:rPr lang="en-US" altLang="en-US" sz="2000" dirty="0"/>
              <a:t>. 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What is the direction of the current induced in the triangle as it enters the magnetic field?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What is the magnitude of the current induced in the triangle as it enters the magnetic field</a:t>
            </a:r>
            <a:r>
              <a:rPr lang="en-US" altLang="en-US" sz="2000" dirty="0" smtClean="0"/>
              <a:t>?</a:t>
            </a:r>
          </a:p>
          <a:p>
            <a:pPr>
              <a:spcBef>
                <a:spcPct val="5000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r>
              <a:rPr lang="en-US" altLang="en-US" sz="2000" dirty="0" smtClean="0"/>
              <a:t>Challenge version (do on your own time): </a:t>
            </a:r>
          </a:p>
          <a:p>
            <a:pPr>
              <a:spcBef>
                <a:spcPts val="0"/>
              </a:spcBef>
            </a:pPr>
            <a:r>
              <a:rPr lang="en-US" altLang="en-US" sz="2000" dirty="0" smtClean="0"/>
              <a:t>What if the wire were shaped as a circle of radius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a</a:t>
            </a:r>
            <a:r>
              <a:rPr lang="en-US" altLang="en-US" sz="2000" dirty="0" smtClean="0"/>
              <a:t>? </a:t>
            </a:r>
            <a:endParaRPr lang="en-US" altLang="en-US" sz="2000" dirty="0"/>
          </a:p>
        </p:txBody>
      </p:sp>
      <p:sp>
        <p:nvSpPr>
          <p:cNvPr id="279575" name="AutoShape 23"/>
          <p:cNvSpPr>
            <a:spLocks noChangeArrowheads="1"/>
          </p:cNvSpPr>
          <p:nvPr/>
        </p:nvSpPr>
        <p:spPr bwMode="auto">
          <a:xfrm>
            <a:off x="7315200" y="3229151"/>
            <a:ext cx="1093788" cy="11064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9625" name="Group 73"/>
          <p:cNvGrpSpPr>
            <a:grpSpLocks/>
          </p:cNvGrpSpPr>
          <p:nvPr/>
        </p:nvGrpSpPr>
        <p:grpSpPr bwMode="auto">
          <a:xfrm>
            <a:off x="6705600" y="790751"/>
            <a:ext cx="2286000" cy="1828800"/>
            <a:chOff x="2400" y="2640"/>
            <a:chExt cx="1440" cy="1152"/>
          </a:xfrm>
        </p:grpSpPr>
        <p:sp>
          <p:nvSpPr>
            <p:cNvPr id="279576" name="Oval 24"/>
            <p:cNvSpPr>
              <a:spLocks noChangeArrowheads="1"/>
            </p:cNvSpPr>
            <p:nvPr/>
          </p:nvSpPr>
          <p:spPr bwMode="auto">
            <a:xfrm>
              <a:off x="2400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78" name="Oval 26"/>
            <p:cNvSpPr>
              <a:spLocks noChangeArrowheads="1"/>
            </p:cNvSpPr>
            <p:nvPr/>
          </p:nvSpPr>
          <p:spPr bwMode="auto">
            <a:xfrm>
              <a:off x="2675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79" name="Oval 27"/>
            <p:cNvSpPr>
              <a:spLocks noChangeArrowheads="1"/>
            </p:cNvSpPr>
            <p:nvPr/>
          </p:nvSpPr>
          <p:spPr bwMode="auto">
            <a:xfrm>
              <a:off x="2963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0" name="Oval 28"/>
            <p:cNvSpPr>
              <a:spLocks noChangeArrowheads="1"/>
            </p:cNvSpPr>
            <p:nvPr/>
          </p:nvSpPr>
          <p:spPr bwMode="auto">
            <a:xfrm>
              <a:off x="3216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1" name="Oval 29"/>
            <p:cNvSpPr>
              <a:spLocks noChangeArrowheads="1"/>
            </p:cNvSpPr>
            <p:nvPr/>
          </p:nvSpPr>
          <p:spPr bwMode="auto">
            <a:xfrm>
              <a:off x="3491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2" name="Oval 30"/>
            <p:cNvSpPr>
              <a:spLocks noChangeArrowheads="1"/>
            </p:cNvSpPr>
            <p:nvPr/>
          </p:nvSpPr>
          <p:spPr bwMode="auto">
            <a:xfrm>
              <a:off x="3779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3" name="Oval 31"/>
            <p:cNvSpPr>
              <a:spLocks noChangeArrowheads="1"/>
            </p:cNvSpPr>
            <p:nvPr/>
          </p:nvSpPr>
          <p:spPr bwMode="auto">
            <a:xfrm>
              <a:off x="2400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4" name="Oval 32"/>
            <p:cNvSpPr>
              <a:spLocks noChangeArrowheads="1"/>
            </p:cNvSpPr>
            <p:nvPr/>
          </p:nvSpPr>
          <p:spPr bwMode="auto">
            <a:xfrm>
              <a:off x="2675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5" name="Oval 33"/>
            <p:cNvSpPr>
              <a:spLocks noChangeArrowheads="1"/>
            </p:cNvSpPr>
            <p:nvPr/>
          </p:nvSpPr>
          <p:spPr bwMode="auto">
            <a:xfrm>
              <a:off x="2963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6" name="Oval 34"/>
            <p:cNvSpPr>
              <a:spLocks noChangeArrowheads="1"/>
            </p:cNvSpPr>
            <p:nvPr/>
          </p:nvSpPr>
          <p:spPr bwMode="auto">
            <a:xfrm>
              <a:off x="3216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7" name="Oval 35"/>
            <p:cNvSpPr>
              <a:spLocks noChangeArrowheads="1"/>
            </p:cNvSpPr>
            <p:nvPr/>
          </p:nvSpPr>
          <p:spPr bwMode="auto">
            <a:xfrm>
              <a:off x="3491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8" name="Oval 36"/>
            <p:cNvSpPr>
              <a:spLocks noChangeArrowheads="1"/>
            </p:cNvSpPr>
            <p:nvPr/>
          </p:nvSpPr>
          <p:spPr bwMode="auto">
            <a:xfrm>
              <a:off x="3779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9" name="Oval 37"/>
            <p:cNvSpPr>
              <a:spLocks noChangeArrowheads="1"/>
            </p:cNvSpPr>
            <p:nvPr/>
          </p:nvSpPr>
          <p:spPr bwMode="auto">
            <a:xfrm>
              <a:off x="2400" y="3504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0" name="Oval 38"/>
            <p:cNvSpPr>
              <a:spLocks noChangeArrowheads="1"/>
            </p:cNvSpPr>
            <p:nvPr/>
          </p:nvSpPr>
          <p:spPr bwMode="auto">
            <a:xfrm>
              <a:off x="2675" y="3504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1" name="Oval 39"/>
            <p:cNvSpPr>
              <a:spLocks noChangeArrowheads="1"/>
            </p:cNvSpPr>
            <p:nvPr/>
          </p:nvSpPr>
          <p:spPr bwMode="auto">
            <a:xfrm>
              <a:off x="2963" y="3504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2" name="Oval 40"/>
            <p:cNvSpPr>
              <a:spLocks noChangeArrowheads="1"/>
            </p:cNvSpPr>
            <p:nvPr/>
          </p:nvSpPr>
          <p:spPr bwMode="auto">
            <a:xfrm>
              <a:off x="3216" y="3504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3" name="Oval 41"/>
            <p:cNvSpPr>
              <a:spLocks noChangeArrowheads="1"/>
            </p:cNvSpPr>
            <p:nvPr/>
          </p:nvSpPr>
          <p:spPr bwMode="auto">
            <a:xfrm>
              <a:off x="3491" y="3504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4" name="Oval 42"/>
            <p:cNvSpPr>
              <a:spLocks noChangeArrowheads="1"/>
            </p:cNvSpPr>
            <p:nvPr/>
          </p:nvSpPr>
          <p:spPr bwMode="auto">
            <a:xfrm>
              <a:off x="3779" y="3504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5" name="Oval 43"/>
            <p:cNvSpPr>
              <a:spLocks noChangeArrowheads="1"/>
            </p:cNvSpPr>
            <p:nvPr/>
          </p:nvSpPr>
          <p:spPr bwMode="auto">
            <a:xfrm>
              <a:off x="2400" y="3731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6" name="Oval 44"/>
            <p:cNvSpPr>
              <a:spLocks noChangeArrowheads="1"/>
            </p:cNvSpPr>
            <p:nvPr/>
          </p:nvSpPr>
          <p:spPr bwMode="auto">
            <a:xfrm>
              <a:off x="2675" y="3731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7" name="Oval 45"/>
            <p:cNvSpPr>
              <a:spLocks noChangeArrowheads="1"/>
            </p:cNvSpPr>
            <p:nvPr/>
          </p:nvSpPr>
          <p:spPr bwMode="auto">
            <a:xfrm>
              <a:off x="2963" y="3731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8" name="Oval 46"/>
            <p:cNvSpPr>
              <a:spLocks noChangeArrowheads="1"/>
            </p:cNvSpPr>
            <p:nvPr/>
          </p:nvSpPr>
          <p:spPr bwMode="auto">
            <a:xfrm>
              <a:off x="3216" y="3731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9" name="Oval 47"/>
            <p:cNvSpPr>
              <a:spLocks noChangeArrowheads="1"/>
            </p:cNvSpPr>
            <p:nvPr/>
          </p:nvSpPr>
          <p:spPr bwMode="auto">
            <a:xfrm>
              <a:off x="3491" y="3731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0" name="Oval 48"/>
            <p:cNvSpPr>
              <a:spLocks noChangeArrowheads="1"/>
            </p:cNvSpPr>
            <p:nvPr/>
          </p:nvSpPr>
          <p:spPr bwMode="auto">
            <a:xfrm>
              <a:off x="3779" y="3731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1" name="Oval 49"/>
            <p:cNvSpPr>
              <a:spLocks noChangeArrowheads="1"/>
            </p:cNvSpPr>
            <p:nvPr/>
          </p:nvSpPr>
          <p:spPr bwMode="auto">
            <a:xfrm>
              <a:off x="2400" y="2640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2" name="Oval 50"/>
            <p:cNvSpPr>
              <a:spLocks noChangeArrowheads="1"/>
            </p:cNvSpPr>
            <p:nvPr/>
          </p:nvSpPr>
          <p:spPr bwMode="auto">
            <a:xfrm>
              <a:off x="2675" y="2640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3" name="Oval 51"/>
            <p:cNvSpPr>
              <a:spLocks noChangeArrowheads="1"/>
            </p:cNvSpPr>
            <p:nvPr/>
          </p:nvSpPr>
          <p:spPr bwMode="auto">
            <a:xfrm>
              <a:off x="2963" y="2640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4" name="Oval 52"/>
            <p:cNvSpPr>
              <a:spLocks noChangeArrowheads="1"/>
            </p:cNvSpPr>
            <p:nvPr/>
          </p:nvSpPr>
          <p:spPr bwMode="auto">
            <a:xfrm>
              <a:off x="3216" y="2640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5" name="Oval 53"/>
            <p:cNvSpPr>
              <a:spLocks noChangeArrowheads="1"/>
            </p:cNvSpPr>
            <p:nvPr/>
          </p:nvSpPr>
          <p:spPr bwMode="auto">
            <a:xfrm>
              <a:off x="3491" y="2640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6" name="Oval 54"/>
            <p:cNvSpPr>
              <a:spLocks noChangeArrowheads="1"/>
            </p:cNvSpPr>
            <p:nvPr/>
          </p:nvSpPr>
          <p:spPr bwMode="auto">
            <a:xfrm>
              <a:off x="3779" y="2640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7" name="Oval 55"/>
            <p:cNvSpPr>
              <a:spLocks noChangeArrowheads="1"/>
            </p:cNvSpPr>
            <p:nvPr/>
          </p:nvSpPr>
          <p:spPr bwMode="auto">
            <a:xfrm>
              <a:off x="2400" y="2867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8" name="Oval 56"/>
            <p:cNvSpPr>
              <a:spLocks noChangeArrowheads="1"/>
            </p:cNvSpPr>
            <p:nvPr/>
          </p:nvSpPr>
          <p:spPr bwMode="auto">
            <a:xfrm>
              <a:off x="2675" y="2867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09" name="Oval 57"/>
            <p:cNvSpPr>
              <a:spLocks noChangeArrowheads="1"/>
            </p:cNvSpPr>
            <p:nvPr/>
          </p:nvSpPr>
          <p:spPr bwMode="auto">
            <a:xfrm>
              <a:off x="2963" y="2867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0" name="Oval 58"/>
            <p:cNvSpPr>
              <a:spLocks noChangeArrowheads="1"/>
            </p:cNvSpPr>
            <p:nvPr/>
          </p:nvSpPr>
          <p:spPr bwMode="auto">
            <a:xfrm>
              <a:off x="3216" y="2867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1" name="Oval 59"/>
            <p:cNvSpPr>
              <a:spLocks noChangeArrowheads="1"/>
            </p:cNvSpPr>
            <p:nvPr/>
          </p:nvSpPr>
          <p:spPr bwMode="auto">
            <a:xfrm>
              <a:off x="3491" y="2867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2" name="Oval 60"/>
            <p:cNvSpPr>
              <a:spLocks noChangeArrowheads="1"/>
            </p:cNvSpPr>
            <p:nvPr/>
          </p:nvSpPr>
          <p:spPr bwMode="auto">
            <a:xfrm>
              <a:off x="3779" y="2867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3" name="Oval 61"/>
            <p:cNvSpPr>
              <a:spLocks noChangeArrowheads="1"/>
            </p:cNvSpPr>
            <p:nvPr/>
          </p:nvSpPr>
          <p:spPr bwMode="auto">
            <a:xfrm>
              <a:off x="2400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4" name="Oval 62"/>
            <p:cNvSpPr>
              <a:spLocks noChangeArrowheads="1"/>
            </p:cNvSpPr>
            <p:nvPr/>
          </p:nvSpPr>
          <p:spPr bwMode="auto">
            <a:xfrm>
              <a:off x="2675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5" name="Oval 63"/>
            <p:cNvSpPr>
              <a:spLocks noChangeArrowheads="1"/>
            </p:cNvSpPr>
            <p:nvPr/>
          </p:nvSpPr>
          <p:spPr bwMode="auto">
            <a:xfrm>
              <a:off x="2963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6" name="Oval 64"/>
            <p:cNvSpPr>
              <a:spLocks noChangeArrowheads="1"/>
            </p:cNvSpPr>
            <p:nvPr/>
          </p:nvSpPr>
          <p:spPr bwMode="auto">
            <a:xfrm>
              <a:off x="3216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7" name="Oval 65"/>
            <p:cNvSpPr>
              <a:spLocks noChangeArrowheads="1"/>
            </p:cNvSpPr>
            <p:nvPr/>
          </p:nvSpPr>
          <p:spPr bwMode="auto">
            <a:xfrm>
              <a:off x="3491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8" name="Oval 66"/>
            <p:cNvSpPr>
              <a:spLocks noChangeArrowheads="1"/>
            </p:cNvSpPr>
            <p:nvPr/>
          </p:nvSpPr>
          <p:spPr bwMode="auto">
            <a:xfrm>
              <a:off x="3779" y="3072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19" name="Oval 67"/>
            <p:cNvSpPr>
              <a:spLocks noChangeArrowheads="1"/>
            </p:cNvSpPr>
            <p:nvPr/>
          </p:nvSpPr>
          <p:spPr bwMode="auto">
            <a:xfrm>
              <a:off x="2400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20" name="Oval 68"/>
            <p:cNvSpPr>
              <a:spLocks noChangeArrowheads="1"/>
            </p:cNvSpPr>
            <p:nvPr/>
          </p:nvSpPr>
          <p:spPr bwMode="auto">
            <a:xfrm>
              <a:off x="2675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21" name="Oval 69"/>
            <p:cNvSpPr>
              <a:spLocks noChangeArrowheads="1"/>
            </p:cNvSpPr>
            <p:nvPr/>
          </p:nvSpPr>
          <p:spPr bwMode="auto">
            <a:xfrm>
              <a:off x="2963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22" name="Oval 70"/>
            <p:cNvSpPr>
              <a:spLocks noChangeArrowheads="1"/>
            </p:cNvSpPr>
            <p:nvPr/>
          </p:nvSpPr>
          <p:spPr bwMode="auto">
            <a:xfrm>
              <a:off x="3216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23" name="Oval 71"/>
            <p:cNvSpPr>
              <a:spLocks noChangeArrowheads="1"/>
            </p:cNvSpPr>
            <p:nvPr/>
          </p:nvSpPr>
          <p:spPr bwMode="auto">
            <a:xfrm>
              <a:off x="3491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624" name="Oval 72"/>
            <p:cNvSpPr>
              <a:spLocks noChangeArrowheads="1"/>
            </p:cNvSpPr>
            <p:nvPr/>
          </p:nvSpPr>
          <p:spPr bwMode="auto">
            <a:xfrm>
              <a:off x="3779" y="3299"/>
              <a:ext cx="61" cy="6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9626" name="Line 74"/>
          <p:cNvSpPr>
            <a:spLocks noChangeShapeType="1"/>
          </p:cNvSpPr>
          <p:nvPr/>
        </p:nvSpPr>
        <p:spPr bwMode="auto">
          <a:xfrm flipV="1">
            <a:off x="7848600" y="2467151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627" name="Text Box 75"/>
          <p:cNvSpPr txBox="1">
            <a:spLocks noChangeArrowheads="1"/>
          </p:cNvSpPr>
          <p:nvPr/>
        </p:nvSpPr>
        <p:spPr bwMode="auto">
          <a:xfrm>
            <a:off x="7848600" y="2619551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Book Antiqua" panose="02040602050305030304" pitchFamily="18" charset="0"/>
              </a:rPr>
              <a:t>v</a:t>
            </a:r>
          </a:p>
        </p:txBody>
      </p:sp>
      <p:sp>
        <p:nvSpPr>
          <p:cNvPr id="279628" name="Line 76"/>
          <p:cNvSpPr>
            <a:spLocks noChangeShapeType="1"/>
          </p:cNvSpPr>
          <p:nvPr/>
        </p:nvSpPr>
        <p:spPr bwMode="auto">
          <a:xfrm>
            <a:off x="7315200" y="4524551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629" name="Text Box 77"/>
          <p:cNvSpPr txBox="1">
            <a:spLocks noChangeArrowheads="1"/>
          </p:cNvSpPr>
          <p:nvPr/>
        </p:nvSpPr>
        <p:spPr bwMode="auto">
          <a:xfrm>
            <a:off x="7696200" y="4448351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Book Antiqua" panose="02040602050305030304" pitchFamily="18" charset="0"/>
              </a:rPr>
              <a:t>b</a:t>
            </a:r>
          </a:p>
        </p:txBody>
      </p:sp>
      <p:sp>
        <p:nvSpPr>
          <p:cNvPr id="279630" name="Line 78"/>
          <p:cNvSpPr>
            <a:spLocks noChangeShapeType="1"/>
          </p:cNvSpPr>
          <p:nvPr/>
        </p:nvSpPr>
        <p:spPr bwMode="auto">
          <a:xfrm>
            <a:off x="8534400" y="3229151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9631" name="Text Box 79"/>
          <p:cNvSpPr txBox="1">
            <a:spLocks noChangeArrowheads="1"/>
          </p:cNvSpPr>
          <p:nvPr/>
        </p:nvSpPr>
        <p:spPr bwMode="auto">
          <a:xfrm>
            <a:off x="8534400" y="3533951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Book Antiqua" panose="02040602050305030304" pitchFamily="18" charset="0"/>
              </a:rPr>
              <a:t>h</a:t>
            </a:r>
          </a:p>
        </p:txBody>
      </p:sp>
      <p:sp>
        <p:nvSpPr>
          <p:cNvPr id="279632" name="Rectangle 80"/>
          <p:cNvSpPr>
            <a:spLocks noChangeArrowheads="1"/>
          </p:cNvSpPr>
          <p:nvPr/>
        </p:nvSpPr>
        <p:spPr bwMode="auto">
          <a:xfrm>
            <a:off x="6629400" y="714551"/>
            <a:ext cx="24384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ext Box 2"/>
          <p:cNvSpPr txBox="1">
            <a:spLocks noChangeArrowheads="1"/>
          </p:cNvSpPr>
          <p:nvPr/>
        </p:nvSpPr>
        <p:spPr bwMode="auto">
          <a:xfrm>
            <a:off x="0" y="698740"/>
            <a:ext cx="91440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Faraday Generator Paradox?</a:t>
            </a:r>
          </a:p>
          <a:p>
            <a:endParaRPr lang="en-US" altLang="en-US" sz="2000" dirty="0"/>
          </a:p>
          <a:p>
            <a:r>
              <a:rPr lang="en-US" altLang="en-US" sz="2000" dirty="0"/>
              <a:t>A uniform magnetic field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B</a:t>
            </a:r>
            <a:r>
              <a:rPr lang="en-US" altLang="en-US" sz="2000" dirty="0" smtClean="0"/>
              <a:t> points </a:t>
            </a:r>
            <a:r>
              <a:rPr lang="en-US" altLang="en-US" sz="2000" dirty="0"/>
              <a:t>into the </a:t>
            </a:r>
          </a:p>
          <a:p>
            <a:r>
              <a:rPr lang="en-US" altLang="en-US" sz="2000" dirty="0"/>
              <a:t>page as shown. </a:t>
            </a:r>
          </a:p>
          <a:p>
            <a:endParaRPr lang="en-US" altLang="en-US" sz="2000" dirty="0"/>
          </a:p>
          <a:p>
            <a:r>
              <a:rPr lang="en-US" altLang="en-US" sz="2000" dirty="0"/>
              <a:t>A disk (radius </a:t>
            </a:r>
            <a:r>
              <a:rPr lang="en-US" altLang="en-US" sz="2000" i="1" dirty="0">
                <a:latin typeface="Book Antiqua" panose="02040602050305030304" pitchFamily="18" charset="0"/>
              </a:rPr>
              <a:t>a</a:t>
            </a:r>
            <a:r>
              <a:rPr lang="en-US" altLang="en-US" sz="2000" dirty="0"/>
              <a:t>) made out of a conducting </a:t>
            </a:r>
          </a:p>
          <a:p>
            <a:r>
              <a:rPr lang="en-US" altLang="en-US" sz="2000" dirty="0"/>
              <a:t>material that lies in the plane of the page </a:t>
            </a:r>
          </a:p>
          <a:p>
            <a:r>
              <a:rPr lang="en-US" altLang="en-US" sz="2000" dirty="0"/>
              <a:t>is rotated clockwise at constant </a:t>
            </a:r>
            <a:r>
              <a:rPr lang="en-US" altLang="en-US" sz="2000" dirty="0">
                <a:latin typeface="Symbol" panose="05050102010706020507" pitchFamily="18" charset="2"/>
              </a:rPr>
              <a:t>w</a:t>
            </a:r>
            <a:r>
              <a:rPr lang="en-US" altLang="en-US" sz="2000" dirty="0"/>
              <a:t>.</a:t>
            </a:r>
          </a:p>
          <a:p>
            <a:endParaRPr lang="en-US" altLang="en-US" sz="2000" dirty="0"/>
          </a:p>
          <a:p>
            <a:r>
              <a:rPr lang="en-US" altLang="en-US" sz="2000" dirty="0"/>
              <a:t>a) What can you say about the flux through the conducting disk?</a:t>
            </a:r>
          </a:p>
          <a:p>
            <a:endParaRPr lang="en-US" altLang="en-US" sz="2000" dirty="0"/>
          </a:p>
          <a:p>
            <a:r>
              <a:rPr lang="en-US" altLang="en-US" sz="2000" dirty="0"/>
              <a:t>b) What can you say about the change in flux through the disk?</a:t>
            </a:r>
          </a:p>
          <a:p>
            <a:endParaRPr lang="en-US" altLang="en-US" sz="2000" dirty="0"/>
          </a:p>
          <a:p>
            <a:r>
              <a:rPr lang="en-US" altLang="en-US" sz="2000" dirty="0"/>
              <a:t>c) What can you say about the </a:t>
            </a:r>
            <a:r>
              <a:rPr lang="en-US" altLang="en-US" sz="2000" dirty="0">
                <a:latin typeface="Symbol" panose="05050102010706020507" pitchFamily="18" charset="2"/>
              </a:rPr>
              <a:t>e</a:t>
            </a:r>
            <a:r>
              <a:rPr lang="en-US" altLang="en-US" sz="2000" dirty="0"/>
              <a:t> induced in the disk?</a:t>
            </a:r>
          </a:p>
        </p:txBody>
      </p:sp>
      <p:grpSp>
        <p:nvGrpSpPr>
          <p:cNvPr id="275459" name="Group 3"/>
          <p:cNvGrpSpPr>
            <a:grpSpLocks/>
          </p:cNvGrpSpPr>
          <p:nvPr/>
        </p:nvGrpSpPr>
        <p:grpSpPr bwMode="auto">
          <a:xfrm>
            <a:off x="6162137" y="776378"/>
            <a:ext cx="2895600" cy="2438400"/>
            <a:chOff x="3370" y="1437"/>
            <a:chExt cx="1824" cy="1536"/>
          </a:xfrm>
        </p:grpSpPr>
        <p:sp>
          <p:nvSpPr>
            <p:cNvPr id="275460" name="Text Box 4"/>
            <p:cNvSpPr txBox="1">
              <a:spLocks noChangeArrowheads="1"/>
            </p:cNvSpPr>
            <p:nvPr/>
          </p:nvSpPr>
          <p:spPr bwMode="auto">
            <a:xfrm>
              <a:off x="3370" y="1437"/>
              <a:ext cx="1824" cy="15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en-US" sz="2800" b="1">
                  <a:solidFill>
                    <a:srgbClr val="FF33CC"/>
                  </a:solidFill>
                </a:rPr>
                <a:t>x    x    x    x    x</a:t>
              </a:r>
            </a:p>
            <a:p>
              <a:endParaRPr lang="en-US" altLang="en-US" sz="1000" b="1">
                <a:solidFill>
                  <a:srgbClr val="FF33CC"/>
                </a:solidFill>
                <a:latin typeface="Book Antiqua" panose="02040602050305030304" pitchFamily="18" charset="0"/>
              </a:endParaRPr>
            </a:p>
            <a:p>
              <a:r>
                <a:rPr lang="en-US" altLang="en-US" sz="2800" b="1">
                  <a:solidFill>
                    <a:srgbClr val="FF33CC"/>
                  </a:solidFill>
                </a:rPr>
                <a:t>x    x    x    x    x</a:t>
              </a:r>
            </a:p>
            <a:p>
              <a:endParaRPr lang="en-US" altLang="en-US" sz="1000" b="1">
                <a:solidFill>
                  <a:srgbClr val="FF33CC"/>
                </a:solidFill>
                <a:latin typeface="Book Antiqua" panose="02040602050305030304" pitchFamily="18" charset="0"/>
              </a:endParaRPr>
            </a:p>
            <a:p>
              <a:r>
                <a:rPr lang="en-US" altLang="en-US" sz="2800" b="1">
                  <a:solidFill>
                    <a:srgbClr val="FF33CC"/>
                  </a:solidFill>
                </a:rPr>
                <a:t>x    x    x    x    x </a:t>
              </a:r>
            </a:p>
            <a:p>
              <a:endParaRPr lang="en-US" altLang="en-US" sz="1000" b="1">
                <a:solidFill>
                  <a:srgbClr val="FF33CC"/>
                </a:solidFill>
              </a:endParaRPr>
            </a:p>
            <a:p>
              <a:r>
                <a:rPr lang="en-US" altLang="en-US" sz="2800" b="1">
                  <a:solidFill>
                    <a:srgbClr val="FF33CC"/>
                  </a:solidFill>
                </a:rPr>
                <a:t>x    x    x    x    x</a:t>
              </a:r>
            </a:p>
            <a:p>
              <a:endParaRPr lang="en-US" altLang="en-US" sz="2800"/>
            </a:p>
            <a:p>
              <a:endParaRPr lang="en-US" altLang="en-US" sz="2800"/>
            </a:p>
            <a:p>
              <a:endParaRPr lang="en-US" altLang="en-US" sz="2800">
                <a:latin typeface="Book Antiqua" panose="02040602050305030304" pitchFamily="18" charset="0"/>
              </a:endParaRPr>
            </a:p>
          </p:txBody>
        </p:sp>
        <p:sp>
          <p:nvSpPr>
            <p:cNvPr id="275461" name="Oval 5"/>
            <p:cNvSpPr>
              <a:spLocks noChangeArrowheads="1"/>
            </p:cNvSpPr>
            <p:nvPr/>
          </p:nvSpPr>
          <p:spPr bwMode="auto">
            <a:xfrm>
              <a:off x="3886" y="1839"/>
              <a:ext cx="704" cy="70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62" name="Arc 6"/>
            <p:cNvSpPr>
              <a:spLocks/>
            </p:cNvSpPr>
            <p:nvPr/>
          </p:nvSpPr>
          <p:spPr bwMode="auto">
            <a:xfrm>
              <a:off x="4407" y="1793"/>
              <a:ext cx="275" cy="35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6895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ext Box 2"/>
          <p:cNvSpPr txBox="1">
            <a:spLocks noChangeArrowheads="1"/>
          </p:cNvSpPr>
          <p:nvPr/>
        </p:nvSpPr>
        <p:spPr bwMode="auto">
          <a:xfrm>
            <a:off x="-69011" y="644426"/>
            <a:ext cx="9144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A bar magnet is released above a circular loop of wire as shown, and falls through the loop. The loop is held fixed. Consider the following directions, </a:t>
            </a:r>
            <a:r>
              <a:rPr lang="en-US" altLang="en-US" sz="2000" i="1" dirty="0"/>
              <a:t>as viewed when looking at the loop from above</a:t>
            </a:r>
            <a:r>
              <a:rPr lang="en-US" altLang="en-US" sz="2000" dirty="0"/>
              <a:t>:</a:t>
            </a:r>
          </a:p>
          <a:p>
            <a:endParaRPr lang="en-US" altLang="en-US" sz="800" dirty="0"/>
          </a:p>
          <a:p>
            <a:r>
              <a:rPr lang="en-US" altLang="en-US" sz="2000" dirty="0"/>
              <a:t>1. Clockwise				3. No current</a:t>
            </a:r>
          </a:p>
          <a:p>
            <a:endParaRPr lang="en-US" altLang="en-US" sz="800" dirty="0"/>
          </a:p>
          <a:p>
            <a:r>
              <a:rPr lang="en-US" altLang="en-US" sz="2000" dirty="0"/>
              <a:t>2. Counterclockwise			4. Not enough information</a:t>
            </a:r>
          </a:p>
        </p:txBody>
      </p:sp>
      <p:sp>
        <p:nvSpPr>
          <p:cNvPr id="278531" name="Oval 3"/>
          <p:cNvSpPr>
            <a:spLocks noChangeArrowheads="1"/>
          </p:cNvSpPr>
          <p:nvPr/>
        </p:nvSpPr>
        <p:spPr bwMode="auto">
          <a:xfrm>
            <a:off x="325438" y="4377428"/>
            <a:ext cx="1143000" cy="228600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706438" y="3005828"/>
            <a:ext cx="3810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>
                <a:latin typeface="Times New Roman" panose="02020603050405020304" pitchFamily="18" charset="0"/>
              </a:rPr>
              <a:t>N</a:t>
            </a:r>
          </a:p>
          <a:p>
            <a:pPr algn="ctr">
              <a:spcBef>
                <a:spcPct val="50000"/>
              </a:spcBef>
            </a:pPr>
            <a:endParaRPr lang="en-US" altLang="en-US" sz="1400" b="1"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1400" b="1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278533" name="Oval 5"/>
          <p:cNvSpPr>
            <a:spLocks noChangeArrowheads="1"/>
          </p:cNvSpPr>
          <p:nvPr/>
        </p:nvSpPr>
        <p:spPr bwMode="auto">
          <a:xfrm>
            <a:off x="4960938" y="4380603"/>
            <a:ext cx="1143000" cy="228600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5341938" y="4761603"/>
            <a:ext cx="3810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>
                <a:latin typeface="Times New Roman" panose="02020603050405020304" pitchFamily="18" charset="0"/>
              </a:rPr>
              <a:t>N</a:t>
            </a:r>
          </a:p>
          <a:p>
            <a:pPr algn="ctr">
              <a:spcBef>
                <a:spcPct val="50000"/>
              </a:spcBef>
            </a:pPr>
            <a:endParaRPr lang="en-US" altLang="en-US" sz="1400" b="1"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1400" b="1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278535" name="Line 7"/>
          <p:cNvSpPr>
            <a:spLocks noChangeShapeType="1"/>
          </p:cNvSpPr>
          <p:nvPr/>
        </p:nvSpPr>
        <p:spPr bwMode="auto">
          <a:xfrm>
            <a:off x="1219200" y="3255066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8536" name="Line 8"/>
          <p:cNvSpPr>
            <a:spLocks noChangeShapeType="1"/>
          </p:cNvSpPr>
          <p:nvPr/>
        </p:nvSpPr>
        <p:spPr bwMode="auto">
          <a:xfrm>
            <a:off x="5189538" y="5004491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8537" name="Group 9"/>
          <p:cNvGrpSpPr>
            <a:grpSpLocks/>
          </p:cNvGrpSpPr>
          <p:nvPr/>
        </p:nvGrpSpPr>
        <p:grpSpPr bwMode="auto">
          <a:xfrm>
            <a:off x="2351088" y="3040753"/>
            <a:ext cx="817562" cy="776288"/>
            <a:chOff x="3535" y="1918"/>
            <a:chExt cx="515" cy="489"/>
          </a:xfrm>
        </p:grpSpPr>
        <p:sp>
          <p:nvSpPr>
            <p:cNvPr id="278538" name="Oval 10"/>
            <p:cNvSpPr>
              <a:spLocks noChangeArrowheads="1"/>
            </p:cNvSpPr>
            <p:nvPr/>
          </p:nvSpPr>
          <p:spPr bwMode="auto">
            <a:xfrm>
              <a:off x="3535" y="1918"/>
              <a:ext cx="515" cy="489"/>
            </a:xfrm>
            <a:prstGeom prst="ellipse">
              <a:avLst/>
            </a:prstGeom>
            <a:noFill/>
            <a:ln w="762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9" name="Text Box 11"/>
            <p:cNvSpPr txBox="1">
              <a:spLocks noChangeArrowheads="1"/>
            </p:cNvSpPr>
            <p:nvPr/>
          </p:nvSpPr>
          <p:spPr bwMode="auto">
            <a:xfrm>
              <a:off x="3683" y="2058"/>
              <a:ext cx="218" cy="2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 b="1">
                  <a:latin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0" y="4772716"/>
            <a:ext cx="472916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What is the direction of any induced current in the wire loop, while the bar magnet is falling towards the loop from above?</a:t>
            </a:r>
          </a:p>
        </p:txBody>
      </p:sp>
      <p:sp>
        <p:nvSpPr>
          <p:cNvPr id="278541" name="Text Box 13"/>
          <p:cNvSpPr txBox="1">
            <a:spLocks noChangeArrowheads="1"/>
          </p:cNvSpPr>
          <p:nvPr/>
        </p:nvSpPr>
        <p:spPr bwMode="auto">
          <a:xfrm>
            <a:off x="4648200" y="2715316"/>
            <a:ext cx="472916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What is the direction of any induced current in the wire loop, while the bar magnet is falling away from the loop from below?</a:t>
            </a:r>
          </a:p>
        </p:txBody>
      </p:sp>
      <p:grpSp>
        <p:nvGrpSpPr>
          <p:cNvPr id="278542" name="Group 14"/>
          <p:cNvGrpSpPr>
            <a:grpSpLocks/>
          </p:cNvGrpSpPr>
          <p:nvPr/>
        </p:nvGrpSpPr>
        <p:grpSpPr bwMode="auto">
          <a:xfrm>
            <a:off x="6732588" y="4793353"/>
            <a:ext cx="817562" cy="776288"/>
            <a:chOff x="3535" y="1918"/>
            <a:chExt cx="515" cy="489"/>
          </a:xfrm>
        </p:grpSpPr>
        <p:sp>
          <p:nvSpPr>
            <p:cNvPr id="278543" name="Oval 15"/>
            <p:cNvSpPr>
              <a:spLocks noChangeArrowheads="1"/>
            </p:cNvSpPr>
            <p:nvPr/>
          </p:nvSpPr>
          <p:spPr bwMode="auto">
            <a:xfrm>
              <a:off x="3535" y="1918"/>
              <a:ext cx="515" cy="489"/>
            </a:xfrm>
            <a:prstGeom prst="ellipse">
              <a:avLst/>
            </a:prstGeom>
            <a:noFill/>
            <a:ln w="762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44" name="Text Box 16"/>
            <p:cNvSpPr txBox="1">
              <a:spLocks noChangeArrowheads="1"/>
            </p:cNvSpPr>
            <p:nvPr/>
          </p:nvSpPr>
          <p:spPr bwMode="auto">
            <a:xfrm>
              <a:off x="3683" y="2058"/>
              <a:ext cx="218" cy="2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 b="1">
                  <a:latin typeface="Times New Roman" panose="02020603050405020304" pitchFamily="18" charset="0"/>
                </a:rPr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14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84"/>
          <a:stretch/>
        </p:blipFill>
        <p:spPr>
          <a:xfrm>
            <a:off x="0" y="649297"/>
            <a:ext cx="6461185" cy="18461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8" t="61570" r="46985" b="-987"/>
          <a:stretch/>
        </p:blipFill>
        <p:spPr>
          <a:xfrm>
            <a:off x="6547448" y="678165"/>
            <a:ext cx="2596552" cy="181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73592" y="2199736"/>
            <a:ext cx="2027208" cy="2957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804" y="2616232"/>
            <a:ext cx="59867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Find the velocity of the bar as a function of time.</a:t>
            </a:r>
            <a:endParaRPr lang="en-US" sz="20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78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450"/>
          <a:stretch/>
        </p:blipFill>
        <p:spPr>
          <a:xfrm>
            <a:off x="1" y="698741"/>
            <a:ext cx="6749054" cy="24067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08" t="47413" r="27055"/>
          <a:stretch/>
        </p:blipFill>
        <p:spPr>
          <a:xfrm>
            <a:off x="6711347" y="698741"/>
            <a:ext cx="2432649" cy="289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8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17995</TotalTime>
  <Words>662</Words>
  <Application>Microsoft Office PowerPoint</Application>
  <PresentationFormat>On-screen Show (4:3)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 Antiqua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EVERGREEN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Krishna M Chowdary</dc:creator>
  <cp:lastModifiedBy>Chowdary, Krishna</cp:lastModifiedBy>
  <cp:revision>186</cp:revision>
  <cp:lastPrinted>2015-02-25T17:48:50Z</cp:lastPrinted>
  <dcterms:created xsi:type="dcterms:W3CDTF">2010-09-29T01:55:54Z</dcterms:created>
  <dcterms:modified xsi:type="dcterms:W3CDTF">2015-02-25T18:07:46Z</dcterms:modified>
</cp:coreProperties>
</file>