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9" r:id="rId2"/>
    <p:sldId id="332" r:id="rId3"/>
    <p:sldId id="339" r:id="rId4"/>
    <p:sldId id="340" r:id="rId5"/>
    <p:sldId id="333" r:id="rId6"/>
    <p:sldId id="334" r:id="rId7"/>
    <p:sldId id="338" r:id="rId8"/>
    <p:sldId id="341" r:id="rId9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0C0C0"/>
    <a:srgbClr val="CC0099"/>
    <a:srgbClr val="33CC33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85117" autoAdjust="0"/>
  </p:normalViewPr>
  <p:slideViewPr>
    <p:cSldViewPr snapToGrid="0"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3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r"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12019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r" defTabSz="966668">
              <a:defRPr sz="1400"/>
            </a:lvl1pPr>
          </a:lstStyle>
          <a:p>
            <a:fld id="{E13749A2-FC92-43B0-83DA-5994DD6EE6F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377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3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>
            <a:lvl1pPr algn="r"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2188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9" y="4560891"/>
            <a:ext cx="5851525" cy="4319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12019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defTabSz="966668">
              <a:defRPr sz="1400"/>
            </a:lvl1pPr>
          </a:lstStyle>
          <a:p>
            <a:endParaRPr lang="en-US" alt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90"/>
            <a:ext cx="3170238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6643" tIns="48322" rIns="96643" bIns="48322" numCol="1" anchor="b" anchorCtr="0" compatLnSpc="1">
            <a:prstTxWarp prst="textNoShape">
              <a:avLst/>
            </a:prstTxWarp>
          </a:bodyPr>
          <a:lstStyle>
            <a:lvl1pPr algn="r" defTabSz="966668">
              <a:defRPr sz="1400"/>
            </a:lvl1pPr>
          </a:lstStyle>
          <a:p>
            <a:fld id="{CF08FE3E-A6EA-4991-BC22-20BBCFFD93E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51325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C43AEB-48A7-4C36-9B27-857E8BDD3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97565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86DC19-4E0E-4975-8F53-994026460C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0260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F7DC76-628E-4615-BF7B-5BF30D1AC0A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314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ACD814-F1FC-419F-BB0C-FD4D93B876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9228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356E24-A0FB-49A4-9C82-E61B7F0C6C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800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2AB993-2BFA-4340-B37B-3F0A23FB10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745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5E786-3C92-4F47-8951-69315B492E8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76816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7BD162-6BDC-4391-89DB-B1244EA573B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0639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DB0A9-AA9A-4434-8E17-488D35712C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20365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C22C4D-6167-489F-9D07-3490740E954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1481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827815-1DBA-42D7-B454-A817AAC8FE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857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D6D1CC2-7A6A-4181-A2AC-1A914A0C189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vergreen.edu/events/mentoringdays/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000" dirty="0"/>
              <a:t>Mon. Feb. 23 – Physics Lecture #31</a:t>
            </a:r>
          </a:p>
          <a:p>
            <a:r>
              <a:rPr lang="en-US" altLang="en-US" sz="2000" dirty="0" smtClean="0"/>
              <a:t>Magnetic </a:t>
            </a:r>
            <a:r>
              <a:rPr lang="en-US" altLang="en-US" sz="2000" dirty="0"/>
              <a:t>Induction &amp; Faraday’s Law I</a:t>
            </a:r>
          </a:p>
          <a:p>
            <a:endParaRPr lang="en-US" altLang="en-US" sz="2000" dirty="0"/>
          </a:p>
          <a:p>
            <a:r>
              <a:rPr lang="en-US" altLang="en-US" sz="2000" dirty="0" smtClean="0"/>
              <a:t>1. Motional </a:t>
            </a:r>
            <a:r>
              <a:rPr lang="en-US" altLang="en-US" sz="2000" dirty="0" err="1" smtClean="0"/>
              <a:t>emf</a:t>
            </a:r>
            <a:r>
              <a:rPr lang="en-US" altLang="en-US" sz="2000" dirty="0" smtClean="0"/>
              <a:t> (conductor moving through magnetic field induces electric field)</a:t>
            </a:r>
          </a:p>
          <a:p>
            <a:endParaRPr lang="en-US" altLang="en-US" sz="2000" dirty="0"/>
          </a:p>
          <a:p>
            <a:r>
              <a:rPr lang="en-US" altLang="en-US" sz="2000" dirty="0"/>
              <a:t>2. Faraday’s Law (changing magnetic flux induces electric </a:t>
            </a:r>
            <a:r>
              <a:rPr lang="en-US" altLang="en-US" sz="2000" dirty="0" smtClean="0"/>
              <a:t>field)</a:t>
            </a:r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3. Lenz’s Law (fight the flux change</a:t>
            </a:r>
            <a:r>
              <a:rPr lang="en-US" altLang="en-US" sz="2000" dirty="0" smtClean="0"/>
              <a:t>)</a:t>
            </a:r>
          </a:p>
          <a:p>
            <a:endParaRPr lang="en-US" altLang="en-US" sz="2000" dirty="0"/>
          </a:p>
          <a:p>
            <a:r>
              <a:rPr lang="en-US" altLang="en-US" sz="2000" dirty="0" smtClean="0"/>
              <a:t>Office Hours:</a:t>
            </a:r>
          </a:p>
          <a:p>
            <a:r>
              <a:rPr lang="en-US" altLang="en-US" sz="2000" dirty="0" smtClean="0"/>
              <a:t>Rachel Wed: noon to 1 or 1 – 2</a:t>
            </a:r>
          </a:p>
          <a:p>
            <a:r>
              <a:rPr lang="en-US" altLang="en-US" sz="2000" dirty="0" smtClean="0"/>
              <a:t>Krishna Thu: 2 – 3</a:t>
            </a:r>
          </a:p>
          <a:p>
            <a:r>
              <a:rPr lang="en-US" altLang="en-US" sz="2000" dirty="0" smtClean="0"/>
              <a:t>Seth as usual</a:t>
            </a:r>
          </a:p>
          <a:p>
            <a:endParaRPr lang="en-US" altLang="en-US" sz="2000" dirty="0"/>
          </a:p>
          <a:p>
            <a:r>
              <a:rPr lang="en-US" altLang="en-US" sz="2000" dirty="0" smtClean="0"/>
              <a:t>Short Advising Conferences, by sign-up</a:t>
            </a:r>
          </a:p>
          <a:p>
            <a:r>
              <a:rPr lang="en-US" altLang="en-US" sz="2000" dirty="0" smtClean="0"/>
              <a:t>Krishna Wed: 1 – 3:30</a:t>
            </a:r>
          </a:p>
          <a:p>
            <a:endParaRPr lang="en-US" altLang="en-US" sz="2000" dirty="0"/>
          </a:p>
          <a:p>
            <a:endParaRPr lang="en-US" altLang="en-US" sz="2000" dirty="0" smtClean="0"/>
          </a:p>
          <a:p>
            <a:r>
              <a:rPr lang="en-US" altLang="en-US" sz="2000" u="sng" dirty="0" smtClean="0"/>
              <a:t>Wed</a:t>
            </a:r>
            <a:r>
              <a:rPr lang="en-US" altLang="en-US" sz="2000" u="sng" dirty="0"/>
              <a:t>. Mar. 4</a:t>
            </a:r>
          </a:p>
          <a:p>
            <a:r>
              <a:rPr lang="en-US" altLang="en-US" sz="2000" dirty="0" smtClean="0"/>
              <a:t>All-Campus Mentoring Day (1 – 4) </a:t>
            </a:r>
            <a:r>
              <a:rPr lang="en-US" altLang="en-US" sz="2000" dirty="0">
                <a:hlinkClick r:id="rId2"/>
              </a:rPr>
              <a:t>http://www.evergreen.edu/events/mentoringdays</a:t>
            </a:r>
            <a:r>
              <a:rPr lang="en-US" altLang="en-US" sz="2000" dirty="0" smtClean="0">
                <a:hlinkClick r:id="rId2"/>
              </a:rPr>
              <a:t>/</a:t>
            </a:r>
            <a:endParaRPr lang="en-US" altLang="en-US" sz="2000" dirty="0" smtClean="0"/>
          </a:p>
          <a:p>
            <a:r>
              <a:rPr lang="en-US" altLang="en-US" sz="2000" dirty="0" smtClean="0"/>
              <a:t>Academic Fair (4 – 6)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3280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8" name="Text Box 18"/>
          <p:cNvSpPr txBox="1">
            <a:spLocks noChangeArrowheads="1"/>
          </p:cNvSpPr>
          <p:nvPr/>
        </p:nvSpPr>
        <p:spPr bwMode="auto">
          <a:xfrm>
            <a:off x="0" y="0"/>
            <a:ext cx="6208713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A uniform magnetic field </a:t>
            </a:r>
            <a:r>
              <a:rPr lang="en-US" altLang="en-US" sz="2000" i="1" dirty="0"/>
              <a:t>B</a:t>
            </a:r>
            <a:r>
              <a:rPr lang="en-US" altLang="en-US" sz="2000" dirty="0"/>
              <a:t> points into the page as shown. A short straight wire (length </a:t>
            </a:r>
            <a:r>
              <a:rPr lang="en-US" altLang="en-US" sz="2000" i="1" dirty="0">
                <a:latin typeface="Book Antiqua" panose="02040602050305030304" pitchFamily="18" charset="0"/>
              </a:rPr>
              <a:t>L</a:t>
            </a:r>
            <a:r>
              <a:rPr lang="en-US" altLang="en-US" sz="2000" dirty="0"/>
              <a:t>) is moved to the right with speed </a:t>
            </a:r>
            <a:r>
              <a:rPr lang="en-US" altLang="en-US" sz="2000" i="1" dirty="0">
                <a:latin typeface="Book Antiqua" panose="02040602050305030304" pitchFamily="18" charset="0"/>
              </a:rPr>
              <a:t>v</a:t>
            </a:r>
            <a:r>
              <a:rPr lang="en-US" altLang="en-US" sz="2000" dirty="0" smtClean="0"/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a)  What direction is the magnetic force acting on the electrons in the wire?</a:t>
            </a:r>
          </a:p>
          <a:p>
            <a:pPr>
              <a:spcBef>
                <a:spcPct val="50000"/>
              </a:spcBef>
            </a:pPr>
            <a:r>
              <a:rPr lang="en-US" altLang="en-US" sz="2000" dirty="0" smtClean="0"/>
              <a:t>b)  What </a:t>
            </a:r>
            <a:r>
              <a:rPr lang="en-US" altLang="en-US" sz="2000" dirty="0"/>
              <a:t>direction is the induced electric field </a:t>
            </a:r>
            <a:r>
              <a:rPr lang="en-US" altLang="en-US" sz="2000" dirty="0" smtClean="0"/>
              <a:t>in </a:t>
            </a:r>
            <a:r>
              <a:rPr lang="en-US" altLang="en-US" sz="2000" dirty="0"/>
              <a:t>the wire</a:t>
            </a:r>
            <a:r>
              <a:rPr lang="en-US" altLang="en-US" sz="2000" dirty="0" smtClean="0"/>
              <a:t>?</a:t>
            </a:r>
          </a:p>
          <a:p>
            <a:pPr>
              <a:spcBef>
                <a:spcPct val="50000"/>
              </a:spcBef>
            </a:pPr>
            <a:endParaRPr lang="en-US" altLang="en-US" sz="2000" dirty="0"/>
          </a:p>
          <a:p>
            <a:endParaRPr lang="en-US" altLang="en-US" sz="2000" dirty="0"/>
          </a:p>
        </p:txBody>
      </p:sp>
      <p:sp>
        <p:nvSpPr>
          <p:cNvPr id="266260" name="Text Box 20"/>
          <p:cNvSpPr txBox="1">
            <a:spLocks noChangeArrowheads="1"/>
          </p:cNvSpPr>
          <p:nvPr/>
        </p:nvSpPr>
        <p:spPr bwMode="auto">
          <a:xfrm>
            <a:off x="6172200" y="50800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</a:t>
            </a:r>
          </a:p>
          <a:p>
            <a:endParaRPr lang="en-US" altLang="en-US" sz="1000" b="1" dirty="0">
              <a:solidFill>
                <a:srgbClr val="FF33CC"/>
              </a:solidFill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266261" name="Rectangle 21"/>
          <p:cNvSpPr>
            <a:spLocks noChangeArrowheads="1"/>
          </p:cNvSpPr>
          <p:nvPr/>
        </p:nvSpPr>
        <p:spPr bwMode="auto">
          <a:xfrm>
            <a:off x="7162800" y="355600"/>
            <a:ext cx="304800" cy="1676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62" name="Line 22"/>
          <p:cNvSpPr>
            <a:spLocks noChangeShapeType="1"/>
          </p:cNvSpPr>
          <p:nvPr/>
        </p:nvSpPr>
        <p:spPr bwMode="auto">
          <a:xfrm>
            <a:off x="7467600" y="11938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63" name="Text Box 23"/>
          <p:cNvSpPr txBox="1">
            <a:spLocks noChangeArrowheads="1"/>
          </p:cNvSpPr>
          <p:nvPr/>
        </p:nvSpPr>
        <p:spPr bwMode="auto">
          <a:xfrm>
            <a:off x="7696200" y="1193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</a:rPr>
              <a:t>v</a:t>
            </a:r>
          </a:p>
        </p:txBody>
      </p:sp>
      <p:sp>
        <p:nvSpPr>
          <p:cNvPr id="266264" name="Text Box 24"/>
          <p:cNvSpPr txBox="1">
            <a:spLocks noChangeArrowheads="1"/>
          </p:cNvSpPr>
          <p:nvPr/>
        </p:nvSpPr>
        <p:spPr bwMode="auto">
          <a:xfrm>
            <a:off x="6629400" y="965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266265" name="Line 25"/>
          <p:cNvSpPr>
            <a:spLocks noChangeShapeType="1"/>
          </p:cNvSpPr>
          <p:nvPr/>
        </p:nvSpPr>
        <p:spPr bwMode="auto">
          <a:xfrm flipV="1">
            <a:off x="7010400" y="355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Text Box 35"/>
          <p:cNvSpPr txBox="1">
            <a:spLocks noChangeArrowheads="1"/>
          </p:cNvSpPr>
          <p:nvPr/>
        </p:nvSpPr>
        <p:spPr bwMode="auto">
          <a:xfrm>
            <a:off x="0" y="2686463"/>
            <a:ext cx="1137787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1. Up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2. </a:t>
            </a:r>
            <a:r>
              <a:rPr lang="en-US" altLang="en-US" sz="2000" dirty="0" smtClean="0"/>
              <a:t>Down</a:t>
            </a:r>
            <a:endParaRPr lang="en-US" altLang="en-US" sz="2000" dirty="0"/>
          </a:p>
        </p:txBody>
      </p:sp>
      <p:sp>
        <p:nvSpPr>
          <p:cNvPr id="12" name="Text Box 35"/>
          <p:cNvSpPr txBox="1">
            <a:spLocks noChangeArrowheads="1"/>
          </p:cNvSpPr>
          <p:nvPr/>
        </p:nvSpPr>
        <p:spPr bwMode="auto">
          <a:xfrm>
            <a:off x="2873779" y="2689243"/>
            <a:ext cx="239609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5</a:t>
            </a:r>
            <a:r>
              <a:rPr lang="en-US" altLang="en-US" sz="2000" dirty="0"/>
              <a:t>. Into page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6. Out of </a:t>
            </a:r>
            <a:r>
              <a:rPr lang="en-US" altLang="en-US" sz="2000" dirty="0" smtClean="0"/>
              <a:t>page</a:t>
            </a:r>
            <a:endParaRPr lang="en-US" altLang="en-US" sz="2000" dirty="0"/>
          </a:p>
        </p:txBody>
      </p:sp>
      <p:sp>
        <p:nvSpPr>
          <p:cNvPr id="13" name="Text Box 35"/>
          <p:cNvSpPr txBox="1">
            <a:spLocks noChangeArrowheads="1"/>
          </p:cNvSpPr>
          <p:nvPr/>
        </p:nvSpPr>
        <p:spPr bwMode="auto">
          <a:xfrm>
            <a:off x="5002349" y="2868494"/>
            <a:ext cx="239609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0. No </a:t>
            </a:r>
            <a:r>
              <a:rPr lang="en-US" altLang="en-US" sz="2000" dirty="0"/>
              <a:t>direction/zero</a:t>
            </a:r>
          </a:p>
        </p:txBody>
      </p:sp>
      <p:sp>
        <p:nvSpPr>
          <p:cNvPr id="14" name="Text Box 35"/>
          <p:cNvSpPr txBox="1">
            <a:spLocks noChangeArrowheads="1"/>
          </p:cNvSpPr>
          <p:nvPr/>
        </p:nvSpPr>
        <p:spPr bwMode="auto">
          <a:xfrm>
            <a:off x="1433171" y="2686463"/>
            <a:ext cx="239609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 smtClean="0"/>
              <a:t>3</a:t>
            </a:r>
            <a:r>
              <a:rPr lang="en-US" altLang="en-US" sz="2000" dirty="0"/>
              <a:t>. Right</a:t>
            </a:r>
          </a:p>
          <a:p>
            <a:pPr>
              <a:spcBef>
                <a:spcPct val="50000"/>
              </a:spcBef>
            </a:pPr>
            <a:r>
              <a:rPr lang="en-US" altLang="en-US" sz="2000" dirty="0"/>
              <a:t>4. </a:t>
            </a:r>
            <a:r>
              <a:rPr lang="en-US" altLang="en-US" sz="2000" dirty="0" smtClean="0"/>
              <a:t>Left</a:t>
            </a:r>
            <a:endParaRPr lang="en-US" altLang="en-US" sz="2000" dirty="0"/>
          </a:p>
        </p:txBody>
      </p:sp>
    </p:spTree>
    <p:extLst>
      <p:ext uri="{BB962C8B-B14F-4D97-AF65-F5344CB8AC3E}">
        <p14:creationId xmlns:p14="http://schemas.microsoft.com/office/powerpoint/2010/main" val="332283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8" name="Text Box 18"/>
          <p:cNvSpPr txBox="1">
            <a:spLocks noChangeArrowheads="1"/>
          </p:cNvSpPr>
          <p:nvPr/>
        </p:nvSpPr>
        <p:spPr bwMode="auto">
          <a:xfrm>
            <a:off x="0" y="0"/>
            <a:ext cx="9144000" cy="68634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en-US" sz="2000" dirty="0"/>
              <a:t>A uniform magnetic field </a:t>
            </a:r>
            <a:r>
              <a:rPr lang="en-US" altLang="en-US" sz="2000" i="1" dirty="0"/>
              <a:t>B</a:t>
            </a:r>
            <a:r>
              <a:rPr lang="en-US" altLang="en-US" sz="2000" dirty="0"/>
              <a:t> points into the page </a:t>
            </a:r>
            <a:endParaRPr lang="en-US" altLang="en-US" sz="2000" dirty="0" smtClean="0"/>
          </a:p>
          <a:p>
            <a:r>
              <a:rPr lang="en-US" altLang="en-US" sz="2000" dirty="0" smtClean="0"/>
              <a:t>as </a:t>
            </a:r>
            <a:r>
              <a:rPr lang="en-US" altLang="en-US" sz="2000" dirty="0"/>
              <a:t>shown. A short straight wire (length </a:t>
            </a:r>
            <a:r>
              <a:rPr lang="en-US" altLang="en-US" sz="2000" i="1" dirty="0">
                <a:latin typeface="Book Antiqua" panose="02040602050305030304" pitchFamily="18" charset="0"/>
              </a:rPr>
              <a:t>L</a:t>
            </a:r>
            <a:r>
              <a:rPr lang="en-US" altLang="en-US" sz="2000" dirty="0"/>
              <a:t>) is moved </a:t>
            </a:r>
            <a:endParaRPr lang="en-US" altLang="en-US" sz="2000" dirty="0" smtClean="0"/>
          </a:p>
          <a:p>
            <a:r>
              <a:rPr lang="en-US" altLang="en-US" sz="2000" dirty="0" smtClean="0"/>
              <a:t>to </a:t>
            </a:r>
            <a:r>
              <a:rPr lang="en-US" altLang="en-US" sz="2000" dirty="0"/>
              <a:t>the right with speed </a:t>
            </a:r>
            <a:r>
              <a:rPr lang="en-US" altLang="en-US" sz="2000" i="1" dirty="0">
                <a:latin typeface="Book Antiqua" panose="02040602050305030304" pitchFamily="18" charset="0"/>
              </a:rPr>
              <a:t>v</a:t>
            </a:r>
            <a:r>
              <a:rPr lang="en-US" altLang="en-US" sz="2000" dirty="0" smtClean="0"/>
              <a:t>.</a:t>
            </a:r>
          </a:p>
          <a:p>
            <a:endParaRPr lang="en-US" altLang="en-US" sz="2000" dirty="0" smtClean="0"/>
          </a:p>
          <a:p>
            <a:pPr>
              <a:spcBef>
                <a:spcPts val="0"/>
              </a:spcBef>
            </a:pPr>
            <a:r>
              <a:rPr lang="en-US" altLang="en-US" sz="2000" dirty="0"/>
              <a:t>What is the </a:t>
            </a:r>
            <a:r>
              <a:rPr lang="en-US" altLang="en-US" sz="2000" dirty="0" smtClean="0"/>
              <a:t>magnitude of the electric </a:t>
            </a:r>
            <a:r>
              <a:rPr lang="en-US" altLang="en-US" sz="2000" dirty="0"/>
              <a:t>field in the </a:t>
            </a:r>
            <a:r>
              <a:rPr lang="en-US" altLang="en-US" sz="2000" dirty="0" smtClean="0"/>
              <a:t>wire, </a:t>
            </a:r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in </a:t>
            </a:r>
            <a:r>
              <a:rPr lang="en-US" altLang="en-US" sz="2000" dirty="0"/>
              <a:t>steady state? </a:t>
            </a: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What </a:t>
            </a:r>
            <a:r>
              <a:rPr lang="en-US" altLang="en-US" sz="2000" dirty="0"/>
              <a:t>is the magnitude of the potential difference in </a:t>
            </a:r>
            <a:endParaRPr lang="en-US" altLang="en-US" sz="2000" dirty="0" smtClean="0"/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the wire?</a:t>
            </a:r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endParaRPr lang="en-US" altLang="en-US" sz="2000" dirty="0" smtClean="0"/>
          </a:p>
          <a:p>
            <a:pPr>
              <a:spcBef>
                <a:spcPts val="0"/>
              </a:spcBef>
            </a:pPr>
            <a:endParaRPr lang="en-US" altLang="en-US" sz="2000" dirty="0"/>
          </a:p>
          <a:p>
            <a:pPr>
              <a:spcBef>
                <a:spcPts val="0"/>
              </a:spcBef>
            </a:pPr>
            <a:r>
              <a:rPr lang="en-US" altLang="en-US" sz="2000" dirty="0" smtClean="0"/>
              <a:t>What is the electric field if the wire is at a 30 degree angle instead of vertical?</a:t>
            </a:r>
          </a:p>
        </p:txBody>
      </p:sp>
      <p:sp>
        <p:nvSpPr>
          <p:cNvPr id="266260" name="Text Box 20"/>
          <p:cNvSpPr txBox="1">
            <a:spLocks noChangeArrowheads="1"/>
          </p:cNvSpPr>
          <p:nvPr/>
        </p:nvSpPr>
        <p:spPr bwMode="auto">
          <a:xfrm>
            <a:off x="6172200" y="50800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</a:t>
            </a:r>
          </a:p>
          <a:p>
            <a:endParaRPr lang="en-US" altLang="en-US" sz="1000" b="1" dirty="0">
              <a:solidFill>
                <a:srgbClr val="FF33CC"/>
              </a:solidFill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266261" name="Rectangle 21"/>
          <p:cNvSpPr>
            <a:spLocks noChangeArrowheads="1"/>
          </p:cNvSpPr>
          <p:nvPr/>
        </p:nvSpPr>
        <p:spPr bwMode="auto">
          <a:xfrm>
            <a:off x="7162800" y="355600"/>
            <a:ext cx="304800" cy="1676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6262" name="Line 22"/>
          <p:cNvSpPr>
            <a:spLocks noChangeShapeType="1"/>
          </p:cNvSpPr>
          <p:nvPr/>
        </p:nvSpPr>
        <p:spPr bwMode="auto">
          <a:xfrm>
            <a:off x="7467600" y="119380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263" name="Text Box 23"/>
          <p:cNvSpPr txBox="1">
            <a:spLocks noChangeArrowheads="1"/>
          </p:cNvSpPr>
          <p:nvPr/>
        </p:nvSpPr>
        <p:spPr bwMode="auto">
          <a:xfrm>
            <a:off x="7696200" y="11938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</a:rPr>
              <a:t>v</a:t>
            </a:r>
          </a:p>
        </p:txBody>
      </p:sp>
      <p:sp>
        <p:nvSpPr>
          <p:cNvPr id="266264" name="Text Box 24"/>
          <p:cNvSpPr txBox="1">
            <a:spLocks noChangeArrowheads="1"/>
          </p:cNvSpPr>
          <p:nvPr/>
        </p:nvSpPr>
        <p:spPr bwMode="auto">
          <a:xfrm>
            <a:off x="6629400" y="965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266265" name="Line 25"/>
          <p:cNvSpPr>
            <a:spLocks noChangeShapeType="1"/>
          </p:cNvSpPr>
          <p:nvPr/>
        </p:nvSpPr>
        <p:spPr bwMode="auto">
          <a:xfrm flipV="1">
            <a:off x="7010400" y="355600"/>
            <a:ext cx="0" cy="1676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7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70" t="-318" r="31398" b="318"/>
          <a:stretch/>
        </p:blipFill>
        <p:spPr>
          <a:xfrm>
            <a:off x="0" y="0"/>
            <a:ext cx="4451229" cy="271899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853" t="17396" b="21227"/>
          <a:stretch/>
        </p:blipFill>
        <p:spPr>
          <a:xfrm>
            <a:off x="5642070" y="0"/>
            <a:ext cx="3501930" cy="244127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71668" y="0"/>
            <a:ext cx="776377" cy="238089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Text Box 2"/>
          <p:cNvSpPr txBox="1">
            <a:spLocks noChangeArrowheads="1"/>
          </p:cNvSpPr>
          <p:nvPr/>
        </p:nvSpPr>
        <p:spPr bwMode="auto">
          <a:xfrm>
            <a:off x="0" y="698738"/>
            <a:ext cx="6242050" cy="56323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A uniform magnetic field 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 points into the page as shown.  A piece of conducting wire is bent into a sideways “U” shape.  </a:t>
            </a:r>
          </a:p>
          <a:p>
            <a:endParaRPr lang="en-US" altLang="en-US" sz="2000" dirty="0"/>
          </a:p>
          <a:p>
            <a:r>
              <a:rPr lang="en-US" altLang="en-US" sz="2000" dirty="0"/>
              <a:t>Another piece of short straight wire can slide along the “rails” of the U shape, and is moved to the right speed with speed </a:t>
            </a:r>
            <a:r>
              <a:rPr lang="en-US" altLang="en-US" sz="2000" i="1" dirty="0">
                <a:latin typeface="Book Antiqua" panose="02040602050305030304" pitchFamily="18" charset="0"/>
              </a:rPr>
              <a:t>v</a:t>
            </a:r>
            <a:r>
              <a:rPr lang="en-US" altLang="en-US" sz="2000" dirty="0"/>
              <a:t>.   </a:t>
            </a:r>
          </a:p>
          <a:p>
            <a:endParaRPr lang="en-US" altLang="en-US" sz="2000" dirty="0"/>
          </a:p>
          <a:p>
            <a:r>
              <a:rPr lang="en-US" altLang="en-US" sz="2000" dirty="0"/>
              <a:t>What is the direction of the induced current in the loop?</a:t>
            </a:r>
          </a:p>
          <a:p>
            <a:endParaRPr lang="en-US" altLang="en-US" sz="2000" dirty="0"/>
          </a:p>
          <a:p>
            <a:r>
              <a:rPr lang="en-US" altLang="en-US" sz="2000" dirty="0"/>
              <a:t>1. Clockwise</a:t>
            </a:r>
          </a:p>
          <a:p>
            <a:endParaRPr lang="en-US" altLang="en-US" sz="2000" dirty="0"/>
          </a:p>
          <a:p>
            <a:r>
              <a:rPr lang="en-US" altLang="en-US" sz="2000" dirty="0"/>
              <a:t>2. Counterclockwise</a:t>
            </a:r>
          </a:p>
          <a:p>
            <a:endParaRPr lang="en-US" altLang="en-US" sz="2000" dirty="0"/>
          </a:p>
          <a:p>
            <a:r>
              <a:rPr lang="en-US" altLang="en-US" sz="2000" dirty="0"/>
              <a:t>3. No induced current</a:t>
            </a:r>
          </a:p>
          <a:p>
            <a:endParaRPr lang="en-US" altLang="en-US" sz="2000" dirty="0"/>
          </a:p>
          <a:p>
            <a:r>
              <a:rPr lang="en-US" altLang="en-US" sz="2000" dirty="0"/>
              <a:t>4. Not enough information</a:t>
            </a:r>
          </a:p>
        </p:txBody>
      </p:sp>
      <p:sp>
        <p:nvSpPr>
          <p:cNvPr id="267267" name="Text Box 3"/>
          <p:cNvSpPr txBox="1">
            <a:spLocks noChangeArrowheads="1"/>
          </p:cNvSpPr>
          <p:nvPr/>
        </p:nvSpPr>
        <p:spPr bwMode="auto">
          <a:xfrm>
            <a:off x="6184900" y="724138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1000" b="1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1000" b="1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 </a:t>
            </a:r>
          </a:p>
          <a:p>
            <a:endParaRPr lang="en-US" altLang="en-US" sz="1000" b="1">
              <a:solidFill>
                <a:srgbClr val="FF33CC"/>
              </a:solidFill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>
              <a:latin typeface="Book Antiqua" panose="02040602050305030304" pitchFamily="18" charset="0"/>
            </a:endParaRPr>
          </a:p>
        </p:txBody>
      </p:sp>
      <p:sp>
        <p:nvSpPr>
          <p:cNvPr id="267268" name="Text Box 4"/>
          <p:cNvSpPr txBox="1">
            <a:spLocks noChangeArrowheads="1"/>
          </p:cNvSpPr>
          <p:nvPr/>
        </p:nvSpPr>
        <p:spPr bwMode="auto">
          <a:xfrm>
            <a:off x="6184900" y="3695938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1000" b="1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1000" b="1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 </a:t>
            </a:r>
          </a:p>
          <a:p>
            <a:endParaRPr lang="en-US" altLang="en-US" sz="1000" b="1">
              <a:solidFill>
                <a:srgbClr val="FF33CC"/>
              </a:solidFill>
            </a:endParaRPr>
          </a:p>
          <a:p>
            <a:r>
              <a:rPr lang="en-US" altLang="en-US" sz="2800" b="1">
                <a:solidFill>
                  <a:srgbClr val="FF33CC"/>
                </a:solidFill>
              </a:rPr>
              <a:t>x    x    x    x    x</a:t>
            </a:r>
          </a:p>
          <a:p>
            <a:endParaRPr lang="en-US" altLang="en-US" sz="2800"/>
          </a:p>
          <a:p>
            <a:endParaRPr lang="en-US" altLang="en-US" sz="2800"/>
          </a:p>
          <a:p>
            <a:endParaRPr lang="en-US" altLang="en-US" sz="2800">
              <a:latin typeface="Book Antiqua" panose="02040602050305030304" pitchFamily="18" charset="0"/>
            </a:endParaRPr>
          </a:p>
        </p:txBody>
      </p:sp>
      <p:sp>
        <p:nvSpPr>
          <p:cNvPr id="267269" name="Rectangle 5"/>
          <p:cNvSpPr>
            <a:spLocks noChangeArrowheads="1"/>
          </p:cNvSpPr>
          <p:nvPr/>
        </p:nvSpPr>
        <p:spPr bwMode="auto">
          <a:xfrm>
            <a:off x="8089900" y="4000738"/>
            <a:ext cx="152400" cy="1676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7270" name="Line 6"/>
          <p:cNvSpPr>
            <a:spLocks noChangeShapeType="1"/>
          </p:cNvSpPr>
          <p:nvPr/>
        </p:nvSpPr>
        <p:spPr bwMode="auto">
          <a:xfrm>
            <a:off x="8242300" y="4838938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7271" name="Text Box 7"/>
          <p:cNvSpPr txBox="1">
            <a:spLocks noChangeArrowheads="1"/>
          </p:cNvSpPr>
          <p:nvPr/>
        </p:nvSpPr>
        <p:spPr bwMode="auto">
          <a:xfrm>
            <a:off x="8394700" y="4762738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</a:rPr>
              <a:t>v</a:t>
            </a:r>
          </a:p>
        </p:txBody>
      </p:sp>
      <p:grpSp>
        <p:nvGrpSpPr>
          <p:cNvPr id="267272" name="Group 8"/>
          <p:cNvGrpSpPr>
            <a:grpSpLocks/>
          </p:cNvGrpSpPr>
          <p:nvPr/>
        </p:nvGrpSpPr>
        <p:grpSpPr bwMode="auto">
          <a:xfrm>
            <a:off x="6642100" y="1181338"/>
            <a:ext cx="2209800" cy="1371600"/>
            <a:chOff x="3552" y="576"/>
            <a:chExt cx="1392" cy="672"/>
          </a:xfrm>
        </p:grpSpPr>
        <p:sp>
          <p:nvSpPr>
            <p:cNvPr id="267273" name="Line 9"/>
            <p:cNvSpPr>
              <a:spLocks noChangeShapeType="1"/>
            </p:cNvSpPr>
            <p:nvPr/>
          </p:nvSpPr>
          <p:spPr bwMode="auto">
            <a:xfrm>
              <a:off x="3552" y="576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74" name="Line 10"/>
            <p:cNvSpPr>
              <a:spLocks noChangeShapeType="1"/>
            </p:cNvSpPr>
            <p:nvPr/>
          </p:nvSpPr>
          <p:spPr bwMode="auto">
            <a:xfrm>
              <a:off x="3552" y="1248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75" name="Line 11"/>
            <p:cNvSpPr>
              <a:spLocks noChangeShapeType="1"/>
            </p:cNvSpPr>
            <p:nvPr/>
          </p:nvSpPr>
          <p:spPr bwMode="auto">
            <a:xfrm flipV="1">
              <a:off x="3573" y="576"/>
              <a:ext cx="0" cy="66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67276" name="Group 12"/>
          <p:cNvGrpSpPr>
            <a:grpSpLocks/>
          </p:cNvGrpSpPr>
          <p:nvPr/>
        </p:nvGrpSpPr>
        <p:grpSpPr bwMode="auto">
          <a:xfrm>
            <a:off x="6651625" y="4153138"/>
            <a:ext cx="2209800" cy="1371600"/>
            <a:chOff x="3552" y="576"/>
            <a:chExt cx="1392" cy="672"/>
          </a:xfrm>
        </p:grpSpPr>
        <p:sp>
          <p:nvSpPr>
            <p:cNvPr id="267277" name="Line 13"/>
            <p:cNvSpPr>
              <a:spLocks noChangeShapeType="1"/>
            </p:cNvSpPr>
            <p:nvPr/>
          </p:nvSpPr>
          <p:spPr bwMode="auto">
            <a:xfrm>
              <a:off x="3552" y="576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78" name="Line 14"/>
            <p:cNvSpPr>
              <a:spLocks noChangeShapeType="1"/>
            </p:cNvSpPr>
            <p:nvPr/>
          </p:nvSpPr>
          <p:spPr bwMode="auto">
            <a:xfrm>
              <a:off x="3552" y="1248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7279" name="Line 15"/>
            <p:cNvSpPr>
              <a:spLocks noChangeShapeType="1"/>
            </p:cNvSpPr>
            <p:nvPr/>
          </p:nvSpPr>
          <p:spPr bwMode="auto">
            <a:xfrm flipV="1">
              <a:off x="3573" y="576"/>
              <a:ext cx="0" cy="66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7445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290" name="Text Box 2"/>
          <p:cNvSpPr txBox="1">
            <a:spLocks noChangeArrowheads="1"/>
          </p:cNvSpPr>
          <p:nvPr/>
        </p:nvSpPr>
        <p:spPr bwMode="auto">
          <a:xfrm>
            <a:off x="0" y="690118"/>
            <a:ext cx="9144000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000" dirty="0"/>
              <a:t>Example: Applying Faraday’s Law for Changing Area</a:t>
            </a:r>
            <a:r>
              <a:rPr lang="en-US" altLang="en-US" sz="2000" dirty="0">
                <a:solidFill>
                  <a:srgbClr val="C0C0C0"/>
                </a:solidFill>
              </a:rPr>
              <a:t>  </a:t>
            </a:r>
            <a:endParaRPr lang="en-US" altLang="en-US" sz="2000" dirty="0"/>
          </a:p>
          <a:p>
            <a:endParaRPr lang="en-US" altLang="en-US" sz="2000" dirty="0"/>
          </a:p>
          <a:p>
            <a:r>
              <a:rPr lang="en-US" altLang="en-US" sz="2000" dirty="0"/>
              <a:t>A uniform magnetic field points into the page </a:t>
            </a:r>
            <a:endParaRPr lang="en-US" altLang="en-US" sz="2000" dirty="0" smtClean="0"/>
          </a:p>
          <a:p>
            <a:r>
              <a:rPr lang="en-US" altLang="en-US" sz="2000" dirty="0" smtClean="0"/>
              <a:t>as </a:t>
            </a:r>
            <a:r>
              <a:rPr lang="en-US" altLang="en-US" sz="2000" dirty="0"/>
              <a:t>shown. A piece of short straight wire can </a:t>
            </a:r>
            <a:endParaRPr lang="en-US" altLang="en-US" sz="2000" dirty="0" smtClean="0"/>
          </a:p>
          <a:p>
            <a:r>
              <a:rPr lang="en-US" altLang="en-US" sz="2000" dirty="0" smtClean="0"/>
              <a:t>slide </a:t>
            </a:r>
            <a:r>
              <a:rPr lang="en-US" altLang="en-US" sz="2000" dirty="0"/>
              <a:t>along the “rails” of the U shape, and is </a:t>
            </a:r>
            <a:endParaRPr lang="en-US" altLang="en-US" sz="2000" dirty="0" smtClean="0"/>
          </a:p>
          <a:p>
            <a:r>
              <a:rPr lang="en-US" altLang="en-US" sz="2000" dirty="0" smtClean="0"/>
              <a:t>moved </a:t>
            </a:r>
            <a:r>
              <a:rPr lang="en-US" altLang="en-US" sz="2000" dirty="0"/>
              <a:t>to the right speed with speed </a:t>
            </a:r>
            <a:r>
              <a:rPr lang="en-US" altLang="en-US" sz="2000" i="1" dirty="0">
                <a:latin typeface="Book Antiqua" panose="02040602050305030304" pitchFamily="18" charset="0"/>
              </a:rPr>
              <a:t>v</a:t>
            </a:r>
            <a:r>
              <a:rPr lang="en-US" altLang="en-US" sz="2000" dirty="0"/>
              <a:t>. </a:t>
            </a:r>
            <a:endParaRPr lang="en-US" altLang="en-US" sz="2000" dirty="0" smtClean="0"/>
          </a:p>
          <a:p>
            <a:r>
              <a:rPr lang="en-US" altLang="en-US" sz="2000" dirty="0" smtClean="0"/>
              <a:t>The overall resistance is </a:t>
            </a:r>
            <a:r>
              <a:rPr lang="en-US" altLang="en-US" sz="2000" i="1" dirty="0" smtClean="0">
                <a:latin typeface="Book Antiqua" panose="02040602050305030304" pitchFamily="18" charset="0"/>
              </a:rPr>
              <a:t>R</a:t>
            </a:r>
            <a:r>
              <a:rPr lang="en-US" altLang="en-US" sz="2000" dirty="0" smtClean="0"/>
              <a:t>.   </a:t>
            </a:r>
            <a:endParaRPr lang="en-US" altLang="en-US" sz="2000" dirty="0"/>
          </a:p>
          <a:p>
            <a:endParaRPr lang="en-US" altLang="en-US" sz="2000" dirty="0"/>
          </a:p>
          <a:p>
            <a:endParaRPr lang="en-US" altLang="en-US" sz="2000" dirty="0" smtClean="0"/>
          </a:p>
          <a:p>
            <a:r>
              <a:rPr lang="en-US" altLang="en-US" sz="2000" dirty="0" smtClean="0"/>
              <a:t>Use the flux change rule to determine the </a:t>
            </a:r>
            <a:r>
              <a:rPr lang="en-US" altLang="en-US" sz="2000" dirty="0"/>
              <a:t>magnitude of the induced </a:t>
            </a:r>
            <a:r>
              <a:rPr lang="en-US" altLang="en-US" sz="2000" dirty="0" smtClean="0">
                <a:latin typeface="Symbol" panose="05050102010706020507" pitchFamily="18" charset="2"/>
              </a:rPr>
              <a:t>e</a:t>
            </a:r>
            <a:r>
              <a:rPr lang="en-US" altLang="en-US" sz="2000" dirty="0"/>
              <a:t>.</a:t>
            </a:r>
            <a:endParaRPr lang="en-US" altLang="en-US" sz="2000" dirty="0" smtClean="0"/>
          </a:p>
          <a:p>
            <a:endParaRPr lang="en-US" altLang="en-US" sz="2000" dirty="0"/>
          </a:p>
          <a:p>
            <a:r>
              <a:rPr lang="en-US" altLang="en-US" sz="2000" dirty="0" smtClean="0"/>
              <a:t>Using Lenz’s Law, determine the direction of the induced current.</a:t>
            </a:r>
            <a:endParaRPr lang="en-US" altLang="en-US" sz="2000" dirty="0"/>
          </a:p>
        </p:txBody>
      </p:sp>
      <p:sp>
        <p:nvSpPr>
          <p:cNvPr id="268291" name="Text Box 3"/>
          <p:cNvSpPr txBox="1">
            <a:spLocks noChangeArrowheads="1"/>
          </p:cNvSpPr>
          <p:nvPr/>
        </p:nvSpPr>
        <p:spPr bwMode="auto">
          <a:xfrm>
            <a:off x="6223057" y="667360"/>
            <a:ext cx="2895600" cy="2438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1000" b="1" dirty="0">
              <a:solidFill>
                <a:srgbClr val="FF33CC"/>
              </a:solidFill>
              <a:latin typeface="Book Antiqua" panose="02040602050305030304" pitchFamily="18" charset="0"/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</a:t>
            </a:r>
          </a:p>
          <a:p>
            <a:endParaRPr lang="en-US" altLang="en-US" sz="1000" b="1" dirty="0">
              <a:solidFill>
                <a:srgbClr val="FF33CC"/>
              </a:solidFill>
            </a:endParaRPr>
          </a:p>
          <a:p>
            <a:r>
              <a:rPr lang="en-US" altLang="en-US" sz="2800" b="1" dirty="0">
                <a:solidFill>
                  <a:srgbClr val="FF33CC"/>
                </a:solidFill>
              </a:rPr>
              <a:t>x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r>
              <a:rPr lang="en-US" altLang="en-US" sz="2800" b="1" dirty="0">
                <a:solidFill>
                  <a:srgbClr val="FF33CC"/>
                </a:solidFill>
              </a:rPr>
              <a:t>    </a:t>
            </a:r>
            <a:r>
              <a:rPr lang="en-US" altLang="en-US" sz="2800" b="1" dirty="0" err="1">
                <a:solidFill>
                  <a:srgbClr val="FF33CC"/>
                </a:solidFill>
              </a:rPr>
              <a:t>x</a:t>
            </a:r>
            <a:endParaRPr lang="en-US" altLang="en-US" sz="2800" b="1" dirty="0">
              <a:solidFill>
                <a:srgbClr val="FF33CC"/>
              </a:solidFill>
            </a:endParaRPr>
          </a:p>
          <a:p>
            <a:endParaRPr lang="en-US" altLang="en-US" sz="2800" dirty="0"/>
          </a:p>
          <a:p>
            <a:endParaRPr lang="en-US" altLang="en-US" sz="2800" dirty="0"/>
          </a:p>
          <a:p>
            <a:endParaRPr lang="en-US" altLang="en-US" sz="2800" dirty="0">
              <a:latin typeface="Book Antiqua" panose="02040602050305030304" pitchFamily="18" charset="0"/>
            </a:endParaRPr>
          </a:p>
        </p:txBody>
      </p:sp>
      <p:sp>
        <p:nvSpPr>
          <p:cNvPr id="268292" name="Rectangle 4"/>
          <p:cNvSpPr>
            <a:spLocks noChangeArrowheads="1"/>
          </p:cNvSpPr>
          <p:nvPr/>
        </p:nvSpPr>
        <p:spPr bwMode="auto">
          <a:xfrm>
            <a:off x="8128057" y="972160"/>
            <a:ext cx="152400" cy="1676400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68293" name="Line 5"/>
          <p:cNvSpPr>
            <a:spLocks noChangeShapeType="1"/>
          </p:cNvSpPr>
          <p:nvPr/>
        </p:nvSpPr>
        <p:spPr bwMode="auto">
          <a:xfrm>
            <a:off x="8280457" y="1810360"/>
            <a:ext cx="9144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8294" name="Text Box 6"/>
          <p:cNvSpPr txBox="1">
            <a:spLocks noChangeArrowheads="1"/>
          </p:cNvSpPr>
          <p:nvPr/>
        </p:nvSpPr>
        <p:spPr bwMode="auto">
          <a:xfrm>
            <a:off x="8432857" y="173416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</a:rPr>
              <a:t>v</a:t>
            </a:r>
          </a:p>
        </p:txBody>
      </p:sp>
      <p:grpSp>
        <p:nvGrpSpPr>
          <p:cNvPr id="268295" name="Group 7"/>
          <p:cNvGrpSpPr>
            <a:grpSpLocks/>
          </p:cNvGrpSpPr>
          <p:nvPr/>
        </p:nvGrpSpPr>
        <p:grpSpPr bwMode="auto">
          <a:xfrm>
            <a:off x="6689782" y="1124560"/>
            <a:ext cx="2209800" cy="1371600"/>
            <a:chOff x="3552" y="576"/>
            <a:chExt cx="1392" cy="672"/>
          </a:xfrm>
        </p:grpSpPr>
        <p:sp>
          <p:nvSpPr>
            <p:cNvPr id="268296" name="Line 8"/>
            <p:cNvSpPr>
              <a:spLocks noChangeShapeType="1"/>
            </p:cNvSpPr>
            <p:nvPr/>
          </p:nvSpPr>
          <p:spPr bwMode="auto">
            <a:xfrm>
              <a:off x="3552" y="576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97" name="Line 9"/>
            <p:cNvSpPr>
              <a:spLocks noChangeShapeType="1"/>
            </p:cNvSpPr>
            <p:nvPr/>
          </p:nvSpPr>
          <p:spPr bwMode="auto">
            <a:xfrm>
              <a:off x="3552" y="1248"/>
              <a:ext cx="1392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8298" name="Line 10"/>
            <p:cNvSpPr>
              <a:spLocks noChangeShapeType="1"/>
            </p:cNvSpPr>
            <p:nvPr/>
          </p:nvSpPr>
          <p:spPr bwMode="auto">
            <a:xfrm flipV="1">
              <a:off x="3573" y="576"/>
              <a:ext cx="0" cy="66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8299" name="Text Box 11"/>
          <p:cNvSpPr txBox="1">
            <a:spLocks noChangeArrowheads="1"/>
          </p:cNvSpPr>
          <p:nvPr/>
        </p:nvSpPr>
        <p:spPr bwMode="auto">
          <a:xfrm>
            <a:off x="5927782" y="158176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  <a:cs typeface="Arial" panose="020B0604020202020204" pitchFamily="34" charset="0"/>
              </a:rPr>
              <a:t>L</a:t>
            </a:r>
          </a:p>
        </p:txBody>
      </p:sp>
      <p:sp>
        <p:nvSpPr>
          <p:cNvPr id="268300" name="Line 12"/>
          <p:cNvSpPr>
            <a:spLocks noChangeShapeType="1"/>
          </p:cNvSpPr>
          <p:nvPr/>
        </p:nvSpPr>
        <p:spPr bwMode="auto">
          <a:xfrm flipV="1">
            <a:off x="6537382" y="1124560"/>
            <a:ext cx="0" cy="1447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8301" name="Line 13"/>
          <p:cNvSpPr>
            <a:spLocks noChangeShapeType="1"/>
          </p:cNvSpPr>
          <p:nvPr/>
        </p:nvSpPr>
        <p:spPr bwMode="auto">
          <a:xfrm>
            <a:off x="6689782" y="272476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8302" name="Text Box 14"/>
          <p:cNvSpPr txBox="1">
            <a:spLocks noChangeArrowheads="1"/>
          </p:cNvSpPr>
          <p:nvPr/>
        </p:nvSpPr>
        <p:spPr bwMode="auto">
          <a:xfrm>
            <a:off x="7299382" y="287716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 sz="2400" b="1" i="1">
                <a:latin typeface="Book Antiqua" panose="02040602050305030304" pitchFamily="18" charset="0"/>
              </a:rPr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3393682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Text Box 2"/>
          <p:cNvSpPr txBox="1">
            <a:spLocks noChangeArrowheads="1"/>
          </p:cNvSpPr>
          <p:nvPr/>
        </p:nvSpPr>
        <p:spPr bwMode="auto">
          <a:xfrm>
            <a:off x="0" y="690112"/>
            <a:ext cx="9144000" cy="53245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2000" dirty="0"/>
              <a:t>Faraday’s Law for Changing Angle</a:t>
            </a:r>
            <a:r>
              <a:rPr lang="en-US" altLang="en-US" sz="2000" dirty="0">
                <a:solidFill>
                  <a:srgbClr val="C0C0C0"/>
                </a:solidFill>
              </a:rPr>
              <a:t>: </a:t>
            </a:r>
          </a:p>
          <a:p>
            <a:r>
              <a:rPr lang="en-US" altLang="en-US" sz="2000" dirty="0"/>
              <a:t>A square loop of wire </a:t>
            </a:r>
          </a:p>
          <a:p>
            <a:r>
              <a:rPr lang="en-US" altLang="en-US" sz="2000" dirty="0"/>
              <a:t>with side length </a:t>
            </a:r>
            <a:r>
              <a:rPr lang="en-US" altLang="en-US" sz="2000" i="1" dirty="0">
                <a:latin typeface="Book Antiqua" panose="02040602050305030304" pitchFamily="18" charset="0"/>
              </a:rPr>
              <a:t>a</a:t>
            </a:r>
            <a:r>
              <a:rPr lang="en-US" altLang="en-US" sz="2000" dirty="0"/>
              <a:t> is located in </a:t>
            </a:r>
          </a:p>
          <a:p>
            <a:r>
              <a:rPr lang="en-US" altLang="en-US" sz="2000" dirty="0"/>
              <a:t>a uniform magnetic field </a:t>
            </a:r>
            <a:r>
              <a:rPr lang="en-US" altLang="en-US" sz="2000" i="1" dirty="0">
                <a:latin typeface="Book Antiqua" panose="02040602050305030304" pitchFamily="18" charset="0"/>
              </a:rPr>
              <a:t>B</a:t>
            </a:r>
            <a:r>
              <a:rPr lang="en-US" altLang="en-US" sz="2000" dirty="0"/>
              <a:t> </a:t>
            </a:r>
          </a:p>
          <a:p>
            <a:r>
              <a:rPr lang="en-US" altLang="en-US" sz="2000" dirty="0"/>
              <a:t>pointed in the +</a:t>
            </a:r>
            <a:r>
              <a:rPr lang="en-US" altLang="en-US" sz="2000" i="1" dirty="0">
                <a:latin typeface="Book Antiqua" panose="02040602050305030304" pitchFamily="18" charset="0"/>
              </a:rPr>
              <a:t>z</a:t>
            </a:r>
            <a:r>
              <a:rPr lang="en-US" altLang="en-US" sz="2000" dirty="0"/>
              <a:t> direction. The </a:t>
            </a:r>
          </a:p>
          <a:p>
            <a:r>
              <a:rPr lang="en-US" altLang="en-US" sz="2000" dirty="0"/>
              <a:t>loop rotates about the </a:t>
            </a:r>
            <a:r>
              <a:rPr lang="en-US" altLang="en-US" sz="2000" i="1" dirty="0">
                <a:latin typeface="Book Antiqua" panose="02040602050305030304" pitchFamily="18" charset="0"/>
              </a:rPr>
              <a:t>x</a:t>
            </a:r>
            <a:r>
              <a:rPr lang="en-US" altLang="en-US" sz="2000" dirty="0"/>
              <a:t> axis </a:t>
            </a:r>
          </a:p>
          <a:p>
            <a:r>
              <a:rPr lang="en-US" altLang="en-US" sz="2000" dirty="0"/>
              <a:t>with constant period 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 seconds, </a:t>
            </a:r>
          </a:p>
          <a:p>
            <a:r>
              <a:rPr lang="en-US" altLang="en-US" sz="2000" dirty="0"/>
              <a:t>or at </a:t>
            </a:r>
            <a:r>
              <a:rPr lang="en-US" altLang="en-US" sz="2000" i="1" dirty="0">
                <a:latin typeface="Book Antiqua" panose="02040602050305030304" pitchFamily="18" charset="0"/>
              </a:rPr>
              <a:t>f</a:t>
            </a:r>
            <a:r>
              <a:rPr lang="en-US" altLang="en-US" sz="2000" dirty="0"/>
              <a:t> revolutions per second, </a:t>
            </a:r>
          </a:p>
          <a:p>
            <a:r>
              <a:rPr lang="en-US" altLang="en-US" sz="2000" dirty="0"/>
              <a:t>or at </a:t>
            </a:r>
            <a:r>
              <a:rPr lang="en-US" altLang="en-US" sz="2000" dirty="0">
                <a:latin typeface="Symbol" panose="05050102010706020507" pitchFamily="18" charset="2"/>
              </a:rPr>
              <a:t>w</a:t>
            </a:r>
            <a:r>
              <a:rPr lang="en-US" altLang="en-US" sz="2000" dirty="0"/>
              <a:t> = </a:t>
            </a:r>
            <a:r>
              <a:rPr lang="en-US" altLang="en-US" sz="2000" dirty="0">
                <a:latin typeface="Book Antiqua" panose="02040602050305030304" pitchFamily="18" charset="0"/>
              </a:rPr>
              <a:t>2</a:t>
            </a:r>
            <a:r>
              <a:rPr lang="en-US" altLang="en-US" sz="2000" dirty="0">
                <a:latin typeface="Symbol" panose="05050102010706020507" pitchFamily="18" charset="2"/>
              </a:rPr>
              <a:t>p</a:t>
            </a:r>
            <a:r>
              <a:rPr lang="en-US" altLang="en-US" sz="2000" i="1" dirty="0">
                <a:latin typeface="Book Antiqua" panose="02040602050305030304" pitchFamily="18" charset="0"/>
              </a:rPr>
              <a:t>f</a:t>
            </a:r>
            <a:r>
              <a:rPr lang="en-US" altLang="en-US" sz="2000" dirty="0"/>
              <a:t> = </a:t>
            </a:r>
            <a:r>
              <a:rPr lang="en-US" altLang="en-US" sz="2000" dirty="0">
                <a:latin typeface="Book Antiqua" panose="02040602050305030304" pitchFamily="18" charset="0"/>
              </a:rPr>
              <a:t>2</a:t>
            </a:r>
            <a:r>
              <a:rPr lang="en-US" altLang="en-US" sz="2000" dirty="0">
                <a:latin typeface="Symbol" panose="05050102010706020507" pitchFamily="18" charset="2"/>
              </a:rPr>
              <a:t>p</a:t>
            </a:r>
            <a:r>
              <a:rPr lang="en-US" altLang="en-US" sz="2000" dirty="0"/>
              <a:t>/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 radians/s. </a:t>
            </a:r>
          </a:p>
          <a:p>
            <a:endParaRPr lang="en-US" altLang="en-US" sz="2000" dirty="0"/>
          </a:p>
          <a:p>
            <a:r>
              <a:rPr lang="en-US" altLang="en-US" sz="2000" dirty="0"/>
              <a:t>The angle between area vector and </a:t>
            </a:r>
            <a:r>
              <a:rPr lang="en-US" altLang="en-US" sz="2000" dirty="0" smtClean="0"/>
              <a:t>magnetic </a:t>
            </a:r>
            <a:r>
              <a:rPr lang="en-US" altLang="en-US" sz="2000" dirty="0"/>
              <a:t>field is given by </a:t>
            </a:r>
          </a:p>
          <a:p>
            <a:r>
              <a:rPr lang="en-US" altLang="en-US" sz="2000" dirty="0">
                <a:latin typeface="Symbol" panose="05050102010706020507" pitchFamily="18" charset="2"/>
              </a:rPr>
              <a:t>q</a:t>
            </a:r>
            <a:r>
              <a:rPr lang="en-US" altLang="en-US" sz="2000" dirty="0">
                <a:latin typeface="Book Antiqua" panose="02040602050305030304" pitchFamily="18" charset="0"/>
              </a:rPr>
              <a:t>(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>
                <a:latin typeface="Book Antiqua" panose="02040602050305030304" pitchFamily="18" charset="0"/>
              </a:rPr>
              <a:t>)</a:t>
            </a:r>
            <a:r>
              <a:rPr lang="en-US" altLang="en-US" sz="2000" dirty="0"/>
              <a:t> = </a:t>
            </a:r>
            <a:r>
              <a:rPr lang="en-US" altLang="en-US" sz="2000" dirty="0" err="1">
                <a:latin typeface="Symbol" panose="05050102010706020507" pitchFamily="18" charset="2"/>
              </a:rPr>
              <a:t>w</a:t>
            </a:r>
            <a:r>
              <a:rPr lang="en-US" altLang="en-US" sz="2000" i="1" dirty="0" err="1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 = (</a:t>
            </a:r>
            <a:r>
              <a:rPr lang="en-US" altLang="en-US" sz="2000" dirty="0">
                <a:latin typeface="Book Antiqua" panose="02040602050305030304" pitchFamily="18" charset="0"/>
              </a:rPr>
              <a:t>2</a:t>
            </a:r>
            <a:r>
              <a:rPr lang="en-US" altLang="en-US" sz="2000" dirty="0">
                <a:latin typeface="Symbol" panose="05050102010706020507" pitchFamily="18" charset="2"/>
              </a:rPr>
              <a:t>p</a:t>
            </a:r>
            <a:r>
              <a:rPr lang="en-US" altLang="en-US" sz="2000" i="1" dirty="0">
                <a:latin typeface="Book Antiqua" panose="02040602050305030304" pitchFamily="18" charset="0"/>
              </a:rPr>
              <a:t>f)</a:t>
            </a:r>
            <a:r>
              <a:rPr lang="en-US" altLang="en-US" sz="2000" dirty="0">
                <a:latin typeface="Book Antiqua" panose="02040602050305030304" pitchFamily="18" charset="0"/>
              </a:rPr>
              <a:t> 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 = (</a:t>
            </a:r>
            <a:r>
              <a:rPr lang="en-US" altLang="en-US" sz="2000" dirty="0">
                <a:latin typeface="Book Antiqua" panose="02040602050305030304" pitchFamily="18" charset="0"/>
              </a:rPr>
              <a:t>2</a:t>
            </a:r>
            <a:r>
              <a:rPr lang="en-US" altLang="en-US" sz="2000" dirty="0">
                <a:latin typeface="Symbol" panose="05050102010706020507" pitchFamily="18" charset="2"/>
              </a:rPr>
              <a:t>p</a:t>
            </a:r>
            <a:r>
              <a:rPr lang="en-US" altLang="en-US" sz="2000" dirty="0"/>
              <a:t>/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>
                <a:latin typeface="Book Antiqua" panose="02040602050305030304" pitchFamily="18" charset="0"/>
              </a:rPr>
              <a:t>)</a:t>
            </a:r>
            <a:r>
              <a:rPr lang="en-US" altLang="en-US" sz="2000" dirty="0"/>
              <a:t> 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/>
              <a:t>. </a:t>
            </a:r>
          </a:p>
          <a:p>
            <a:endParaRPr lang="en-US" altLang="en-US" sz="2000" dirty="0"/>
          </a:p>
          <a:p>
            <a:r>
              <a:rPr lang="en-US" altLang="en-US" sz="2000" dirty="0"/>
              <a:t>a) Determine the magnetic flux through the loop at </a:t>
            </a:r>
            <a:r>
              <a:rPr lang="en-US" altLang="en-US" sz="2000" i="1" dirty="0"/>
              <a:t>t</a:t>
            </a:r>
            <a:r>
              <a:rPr lang="en-US" altLang="en-US" sz="2000" dirty="0"/>
              <a:t> = 0 and </a:t>
            </a:r>
            <a:r>
              <a:rPr lang="en-US" altLang="en-US" sz="2000" i="1" dirty="0">
                <a:latin typeface="Book Antiqua" panose="02040602050305030304" pitchFamily="18" charset="0"/>
              </a:rPr>
              <a:t>T</a:t>
            </a:r>
            <a:r>
              <a:rPr lang="en-US" altLang="en-US" sz="2000" dirty="0">
                <a:latin typeface="Book Antiqua" panose="02040602050305030304" pitchFamily="18" charset="0"/>
              </a:rPr>
              <a:t>/4</a:t>
            </a:r>
            <a:r>
              <a:rPr lang="en-US" altLang="en-US" sz="2000" dirty="0"/>
              <a:t>. </a:t>
            </a:r>
          </a:p>
          <a:p>
            <a:endParaRPr lang="en-US" altLang="en-US" sz="2000" dirty="0"/>
          </a:p>
          <a:p>
            <a:r>
              <a:rPr lang="en-US" altLang="en-US" sz="2000" dirty="0"/>
              <a:t>b) Determine the </a:t>
            </a:r>
            <a:r>
              <a:rPr lang="en-US" altLang="en-US" sz="2000" dirty="0" err="1"/>
              <a:t>emf</a:t>
            </a:r>
            <a:r>
              <a:rPr lang="en-US" altLang="en-US" sz="2000" dirty="0"/>
              <a:t> induced in the loop as a function of time and the peak </a:t>
            </a:r>
            <a:r>
              <a:rPr lang="en-US" altLang="en-US" sz="2000" dirty="0" err="1"/>
              <a:t>emf</a:t>
            </a:r>
            <a:r>
              <a:rPr lang="en-US" altLang="en-US" sz="2000" dirty="0"/>
              <a:t> induced in the coil. What is the coil’s orientation at peak </a:t>
            </a:r>
            <a:r>
              <a:rPr lang="en-US" altLang="en-US" sz="2000" dirty="0" err="1"/>
              <a:t>emf</a:t>
            </a:r>
            <a:r>
              <a:rPr lang="en-US" altLang="en-US" sz="2000" dirty="0"/>
              <a:t>? </a:t>
            </a:r>
          </a:p>
        </p:txBody>
      </p:sp>
      <p:pic>
        <p:nvPicPr>
          <p:cNvPr id="27238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9" t="3905" r="1765" b="3905"/>
          <a:stretch>
            <a:fillRect/>
          </a:stretch>
        </p:blipFill>
        <p:spPr bwMode="auto">
          <a:xfrm>
            <a:off x="4367213" y="690112"/>
            <a:ext cx="4776787" cy="2884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972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50"/>
          <a:stretch/>
        </p:blipFill>
        <p:spPr>
          <a:xfrm>
            <a:off x="1" y="698741"/>
            <a:ext cx="6749054" cy="240677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9808" t="47413" r="27055"/>
          <a:stretch/>
        </p:blipFill>
        <p:spPr>
          <a:xfrm>
            <a:off x="6711347" y="698741"/>
            <a:ext cx="2432649" cy="2893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920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17889</TotalTime>
  <Words>673</Words>
  <Application>Microsoft Office PowerPoint</Application>
  <PresentationFormat>On-screen Show (4:3)</PresentationFormat>
  <Paragraphs>142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Book Antiqua</vt:lpstr>
      <vt:lpstr>Symbol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THE EVERGREEN STATE 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Krishna M Chowdary</dc:creator>
  <cp:lastModifiedBy>Chowdary, Krishna</cp:lastModifiedBy>
  <cp:revision>178</cp:revision>
  <cp:lastPrinted>2015-02-18T16:46:11Z</cp:lastPrinted>
  <dcterms:created xsi:type="dcterms:W3CDTF">2010-09-29T01:55:54Z</dcterms:created>
  <dcterms:modified xsi:type="dcterms:W3CDTF">2015-02-24T20:54:53Z</dcterms:modified>
</cp:coreProperties>
</file>