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78" r:id="rId2"/>
    <p:sldId id="285" r:id="rId3"/>
    <p:sldId id="286" r:id="rId4"/>
    <p:sldId id="287" r:id="rId5"/>
    <p:sldId id="288" r:id="rId6"/>
    <p:sldId id="289" r:id="rId7"/>
    <p:sldId id="291" r:id="rId8"/>
    <p:sldId id="292" r:id="rId9"/>
    <p:sldId id="293" r:id="rId10"/>
    <p:sldId id="294" r:id="rId11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9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002" tIns="44001" rIns="88002" bIns="44001" numCol="1" anchor="t" anchorCtr="0" compatLnSpc="1">
            <a:prstTxWarp prst="textNoShape">
              <a:avLst/>
            </a:prstTxWarp>
          </a:bodyPr>
          <a:lstStyle>
            <a:lvl1pPr defTabSz="879475">
              <a:defRPr sz="1200"/>
            </a:lvl1pPr>
          </a:lstStyle>
          <a:p>
            <a:endParaRPr lang="en-US" alt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002" tIns="44001" rIns="88002" bIns="44001" numCol="1" anchor="t" anchorCtr="0" compatLnSpc="1">
            <a:prstTxWarp prst="textNoShape">
              <a:avLst/>
            </a:prstTxWarp>
          </a:bodyPr>
          <a:lstStyle>
            <a:lvl1pPr algn="r" defTabSz="879475">
              <a:defRPr sz="1200"/>
            </a:lvl1pPr>
          </a:lstStyle>
          <a:p>
            <a:endParaRPr lang="en-US" alt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002" tIns="44001" rIns="88002" bIns="44001" numCol="1" anchor="b" anchorCtr="0" compatLnSpc="1">
            <a:prstTxWarp prst="textNoShape">
              <a:avLst/>
            </a:prstTxWarp>
          </a:bodyPr>
          <a:lstStyle>
            <a:lvl1pPr defTabSz="879475">
              <a:defRPr sz="1200"/>
            </a:lvl1pPr>
          </a:lstStyle>
          <a:p>
            <a:endParaRPr lang="en-US" alt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002" tIns="44001" rIns="88002" bIns="44001" numCol="1" anchor="b" anchorCtr="0" compatLnSpc="1">
            <a:prstTxWarp prst="textNoShape">
              <a:avLst/>
            </a:prstTxWarp>
          </a:bodyPr>
          <a:lstStyle>
            <a:lvl1pPr algn="r" defTabSz="879475">
              <a:defRPr sz="1200"/>
            </a:lvl1pPr>
          </a:lstStyle>
          <a:p>
            <a:fld id="{CEEF3CB0-4E2B-404F-B738-F5416E058B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321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D6C6C-6375-444A-97C4-43E01FADE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052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43E92-5B2E-402E-9BCD-F4EC01C51A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37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085F0-073A-4D13-A692-D5A6C0F739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47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77D0-132C-4BD7-A5C6-6DA1DE0A6B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6677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730AF-49FE-47CB-A0D8-6E7531F3A5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949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C4E4D-2761-46AC-803D-A630204FEC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13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223CE-2E09-4FDF-A966-7BF10E9D2A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5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81348-51A9-476C-9C27-BBC4838D4A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46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367A6-020D-498C-9AF5-CCA3396916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0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BD51C-727D-4DD6-99C2-282EC68F9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18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BD396-EEA8-4B3D-9C7A-8D92AF84CA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33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E26CBD-95DB-4BB5-AF65-DBA4F7AEA2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ext Box 2"/>
          <p:cNvSpPr txBox="1">
            <a:spLocks noChangeArrowheads="1"/>
          </p:cNvSpPr>
          <p:nvPr/>
        </p:nvSpPr>
        <p:spPr bwMode="auto">
          <a:xfrm>
            <a:off x="0" y="1234440"/>
            <a:ext cx="9144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 smtClean="0"/>
              <a:t>Tue</a:t>
            </a:r>
            <a:r>
              <a:rPr lang="en-US" altLang="en-US" sz="2000" dirty="0" smtClean="0"/>
              <a:t>. </a:t>
            </a:r>
            <a:r>
              <a:rPr lang="en-US" altLang="en-US" sz="2000" dirty="0" smtClean="0"/>
              <a:t>Jan. </a:t>
            </a:r>
            <a:r>
              <a:rPr lang="en-US" altLang="en-US" sz="2000" dirty="0" smtClean="0"/>
              <a:t>13 </a:t>
            </a:r>
            <a:r>
              <a:rPr lang="en-US" altLang="en-US" sz="2000" dirty="0"/>
              <a:t>– Physics Lecture </a:t>
            </a:r>
            <a:r>
              <a:rPr lang="en-US" altLang="en-US" sz="2000" dirty="0" smtClean="0"/>
              <a:t>#</a:t>
            </a:r>
            <a:r>
              <a:rPr lang="en-US" altLang="en-US" sz="2000" dirty="0" smtClean="0"/>
              <a:t>19</a:t>
            </a:r>
            <a:endParaRPr lang="en-US" altLang="en-US" sz="2000" dirty="0"/>
          </a:p>
          <a:p>
            <a:endParaRPr lang="en-US" altLang="en-US" sz="2000" dirty="0" smtClean="0"/>
          </a:p>
          <a:p>
            <a:r>
              <a:rPr lang="en-US" altLang="en-US" sz="2000" dirty="0" smtClean="0"/>
              <a:t>Relativistic </a:t>
            </a:r>
            <a:r>
              <a:rPr lang="en-US" altLang="en-US" sz="2000" dirty="0"/>
              <a:t>Momentum and </a:t>
            </a:r>
            <a:r>
              <a:rPr lang="en-US" altLang="en-US" sz="2000" dirty="0" smtClean="0"/>
              <a:t>Energy, Part 2</a:t>
            </a:r>
          </a:p>
          <a:p>
            <a:endParaRPr lang="en-US" altLang="en-US" sz="2000" dirty="0" smtClean="0"/>
          </a:p>
          <a:p>
            <a:r>
              <a:rPr lang="en-US" altLang="en-US" sz="2000" dirty="0" smtClean="0"/>
              <a:t>Applications of the Relativistic Conservation Laws, Part 1</a:t>
            </a:r>
            <a:endParaRPr lang="en-US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/>
              <a:t>1</a:t>
            </a:r>
            <a:r>
              <a:rPr lang="en-US" altLang="en-US" sz="2000" dirty="0" smtClean="0"/>
              <a:t>) </a:t>
            </a:r>
            <a:r>
              <a:rPr lang="en-US" altLang="en-US" sz="2000" dirty="0"/>
              <a:t>Calculating Energy, Momentum, etc.</a:t>
            </a:r>
          </a:p>
          <a:p>
            <a:r>
              <a:rPr lang="en-US" altLang="en-US" sz="2000" dirty="0"/>
              <a:t>2</a:t>
            </a:r>
            <a:r>
              <a:rPr lang="en-US" altLang="en-US" sz="2000" dirty="0" smtClean="0"/>
              <a:t>) </a:t>
            </a:r>
            <a:r>
              <a:rPr lang="en-US" altLang="en-US" sz="2000" dirty="0"/>
              <a:t>Light as a massless particle</a:t>
            </a:r>
          </a:p>
          <a:p>
            <a:r>
              <a:rPr lang="en-US" altLang="en-US" sz="2000" dirty="0"/>
              <a:t>3</a:t>
            </a:r>
            <a:r>
              <a:rPr lang="en-US" altLang="en-US" sz="2000" dirty="0" smtClean="0"/>
              <a:t>) </a:t>
            </a:r>
            <a:r>
              <a:rPr lang="en-US" altLang="en-US" sz="2000" dirty="0"/>
              <a:t>Another </a:t>
            </a:r>
            <a:r>
              <a:rPr lang="en-US" altLang="en-US" sz="2000" dirty="0" smtClean="0"/>
              <a:t>Invariant</a:t>
            </a:r>
          </a:p>
          <a:p>
            <a:endParaRPr lang="en-US" altLang="en-US" sz="2000" dirty="0" smtClean="0"/>
          </a:p>
          <a:p>
            <a:r>
              <a:rPr lang="en-US" altLang="en-US" sz="2000" dirty="0" smtClean="0"/>
              <a:t>4) </a:t>
            </a:r>
            <a:r>
              <a:rPr lang="en-US" altLang="en-US" sz="2000" dirty="0"/>
              <a:t>Classical Conservation vs. Relativistic </a:t>
            </a:r>
            <a:r>
              <a:rPr lang="en-US" altLang="en-US" sz="2000" dirty="0" smtClean="0"/>
              <a:t>Conservation</a:t>
            </a:r>
            <a:endParaRPr lang="en-US" altLang="en-US" sz="2000" dirty="0"/>
          </a:p>
          <a:p>
            <a:r>
              <a:rPr lang="en-US" altLang="en-US" sz="2000" dirty="0" smtClean="0"/>
              <a:t>5) </a:t>
            </a:r>
            <a:r>
              <a:rPr lang="en-US" altLang="en-US" sz="2000" dirty="0"/>
              <a:t>Applying Conservation Laws to “Relativistic Reactions”: </a:t>
            </a:r>
            <a:r>
              <a:rPr lang="en-US" altLang="en-US" sz="2000" dirty="0" smtClean="0"/>
              <a:t>decays/collisions</a:t>
            </a: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Text Box 2"/>
          <p:cNvSpPr txBox="1">
            <a:spLocks noChangeArrowheads="1"/>
          </p:cNvSpPr>
          <p:nvPr/>
        </p:nvSpPr>
        <p:spPr bwMode="auto">
          <a:xfrm>
            <a:off x="0" y="1508760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Ch. R4, problem 4) </a:t>
            </a:r>
          </a:p>
          <a:p>
            <a:r>
              <a:rPr lang="en-US" altLang="en-US" sz="2000" dirty="0"/>
              <a:t>A particle of mass 3.0 MeV/</a:t>
            </a:r>
            <a:r>
              <a:rPr lang="en-US" altLang="en-US" sz="2000" i="1" dirty="0"/>
              <a:t>c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 and momentum 1.0 MeV/</a:t>
            </a:r>
            <a:r>
              <a:rPr lang="en-US" altLang="en-US" sz="2000" i="1" dirty="0"/>
              <a:t>c</a:t>
            </a:r>
            <a:r>
              <a:rPr lang="en-US" altLang="en-US" sz="2000" dirty="0"/>
              <a:t> hits and sticks to a particle of mass 2.0 MeV/</a:t>
            </a:r>
            <a:r>
              <a:rPr lang="en-US" altLang="en-US" sz="2000" i="1" dirty="0"/>
              <a:t>c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, initially at rest.</a:t>
            </a:r>
          </a:p>
          <a:p>
            <a:r>
              <a:rPr lang="en-US" altLang="en-US" sz="2000" dirty="0"/>
              <a:t>a) Find the mass of the composite resulting particle and its velocity.</a:t>
            </a:r>
          </a:p>
          <a:p>
            <a:r>
              <a:rPr lang="en-US" altLang="en-US" sz="2000" dirty="0"/>
              <a:t>b) How much kinetic energy is converted to mass?</a:t>
            </a:r>
          </a:p>
        </p:txBody>
      </p:sp>
      <p:sp>
        <p:nvSpPr>
          <p:cNvPr id="235523" name="Line 3"/>
          <p:cNvSpPr>
            <a:spLocks noChangeShapeType="1"/>
          </p:cNvSpPr>
          <p:nvPr/>
        </p:nvSpPr>
        <p:spPr bwMode="auto">
          <a:xfrm>
            <a:off x="2865882" y="2654935"/>
            <a:ext cx="9413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Text Box 2"/>
          <p:cNvSpPr txBox="1">
            <a:spLocks noChangeArrowheads="1"/>
          </p:cNvSpPr>
          <p:nvPr/>
        </p:nvSpPr>
        <p:spPr bwMode="auto">
          <a:xfrm>
            <a:off x="0" y="1517904"/>
            <a:ext cx="91440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dirty="0" smtClean="0"/>
              <a:t>A particle (</a:t>
            </a:r>
            <a:r>
              <a:rPr lang="en-US" altLang="en-US" sz="2000" i="1" dirty="0" smtClean="0"/>
              <a:t>m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= 3.0 </a:t>
            </a:r>
            <a:r>
              <a:rPr lang="en-US" altLang="en-US" sz="2000" dirty="0" err="1"/>
              <a:t>keV</a:t>
            </a:r>
            <a:r>
              <a:rPr lang="en-US" altLang="en-US" sz="2000" dirty="0"/>
              <a:t>/</a:t>
            </a:r>
            <a:r>
              <a:rPr lang="en-US" altLang="en-US" sz="2000" i="1" dirty="0"/>
              <a:t>c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) </a:t>
            </a:r>
            <a:r>
              <a:rPr lang="en-US" altLang="en-US" sz="2000" dirty="0" smtClean="0"/>
              <a:t>has </a:t>
            </a:r>
            <a:r>
              <a:rPr lang="en-US" altLang="en-US" sz="2000" dirty="0"/>
              <a:t>momentum 4.0 </a:t>
            </a:r>
            <a:r>
              <a:rPr lang="en-US" altLang="en-US" sz="2000" dirty="0" err="1"/>
              <a:t>keV</a:t>
            </a:r>
            <a:r>
              <a:rPr lang="en-US" altLang="en-US" sz="2000" dirty="0"/>
              <a:t>/</a:t>
            </a:r>
            <a:r>
              <a:rPr lang="en-US" altLang="en-US" sz="2000" i="1" dirty="0"/>
              <a:t>c</a:t>
            </a:r>
            <a:r>
              <a:rPr lang="en-US" altLang="en-US" sz="2000" dirty="0"/>
              <a:t>. </a:t>
            </a:r>
            <a:endParaRPr lang="en-US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 smtClean="0"/>
              <a:t>What </a:t>
            </a:r>
            <a:r>
              <a:rPr lang="en-US" altLang="en-US" sz="2000" dirty="0"/>
              <a:t>is its energy? </a:t>
            </a:r>
          </a:p>
          <a:p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What is its kinetic energy</a:t>
            </a:r>
            <a:r>
              <a:rPr lang="en-US" altLang="en-US" sz="2000" dirty="0" smtClean="0"/>
              <a:t>?</a:t>
            </a:r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/>
              <a:t>What is its speed?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Text Box 2"/>
          <p:cNvSpPr txBox="1">
            <a:spLocks noChangeArrowheads="1"/>
          </p:cNvSpPr>
          <p:nvPr/>
        </p:nvSpPr>
        <p:spPr bwMode="auto">
          <a:xfrm>
            <a:off x="0" y="169164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What about light?</a:t>
            </a:r>
          </a:p>
        </p:txBody>
      </p:sp>
      <p:graphicFrame>
        <p:nvGraphicFramePr>
          <p:cNvPr id="2201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97438"/>
              </p:ext>
            </p:extLst>
          </p:nvPr>
        </p:nvGraphicFramePr>
        <p:xfrm>
          <a:off x="5718175" y="2385378"/>
          <a:ext cx="3425825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82" name="Equation" r:id="rId3" imgW="1257120" imgH="253800" progId="Equation.3">
                  <p:embed/>
                </p:oleObj>
              </mc:Choice>
              <mc:Fallback>
                <p:oleObj name="Equation" r:id="rId3" imgW="1257120" imgH="253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5" y="2385378"/>
                        <a:ext cx="3425825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166906"/>
              </p:ext>
            </p:extLst>
          </p:nvPr>
        </p:nvGraphicFramePr>
        <p:xfrm>
          <a:off x="187325" y="2102803"/>
          <a:ext cx="1420813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83" name="Equation" r:id="rId5" imgW="876300" imgH="673100" progId="Equation.3">
                  <p:embed/>
                </p:oleObj>
              </mc:Choice>
              <mc:Fallback>
                <p:oleObj name="Equation" r:id="rId5" imgW="876300" imgH="673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" y="2102803"/>
                        <a:ext cx="1420813" cy="109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65" name="Text Box 5"/>
          <p:cNvSpPr txBox="1">
            <a:spLocks noChangeArrowheads="1"/>
          </p:cNvSpPr>
          <p:nvPr/>
        </p:nvSpPr>
        <p:spPr bwMode="auto">
          <a:xfrm>
            <a:off x="0" y="3496628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Example: A nuclear decay produces a 50 MeV photon. Determine as much of the full set of </a:t>
            </a:r>
            <a:r>
              <a:rPr lang="en-US" altLang="en-US" sz="2000" i="1" dirty="0"/>
              <a:t>p, E, u, K, m</a:t>
            </a:r>
            <a:r>
              <a:rPr lang="en-US" altLang="en-US" sz="2000" dirty="0"/>
              <a:t> that you can.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Text Box 2"/>
          <p:cNvSpPr txBox="1">
            <a:spLocks noChangeArrowheads="1"/>
          </p:cNvSpPr>
          <p:nvPr/>
        </p:nvSpPr>
        <p:spPr bwMode="auto">
          <a:xfrm>
            <a:off x="0" y="2976436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Another invariant</a:t>
            </a:r>
          </a:p>
        </p:txBody>
      </p:sp>
      <p:sp>
        <p:nvSpPr>
          <p:cNvPr id="219140" name="Rectangle 4"/>
          <p:cNvSpPr>
            <a:spLocks noChangeArrowheads="1"/>
          </p:cNvSpPr>
          <p:nvPr/>
        </p:nvSpPr>
        <p:spPr bwMode="auto">
          <a:xfrm>
            <a:off x="0" y="26319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91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212120"/>
              </p:ext>
            </p:extLst>
          </p:nvPr>
        </p:nvGraphicFramePr>
        <p:xfrm>
          <a:off x="1541463" y="2904998"/>
          <a:ext cx="5472112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61" name="Equation" r:id="rId3" imgW="2438400" imgH="508000" progId="Equation.3">
                  <p:embed/>
                </p:oleObj>
              </mc:Choice>
              <mc:Fallback>
                <p:oleObj name="Equation" r:id="rId3" imgW="24384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2904998"/>
                        <a:ext cx="5472112" cy="1135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42" name="Rectangle 6"/>
          <p:cNvSpPr>
            <a:spLocks noChangeArrowheads="1"/>
          </p:cNvSpPr>
          <p:nvPr/>
        </p:nvSpPr>
        <p:spPr bwMode="auto">
          <a:xfrm>
            <a:off x="0" y="264147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91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405833"/>
              </p:ext>
            </p:extLst>
          </p:nvPr>
        </p:nvGraphicFramePr>
        <p:xfrm>
          <a:off x="1584325" y="1609344"/>
          <a:ext cx="46434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62" name="Equation" r:id="rId5" imgW="2032000" imgH="482600" progId="Equation.3">
                  <p:embed/>
                </p:oleObj>
              </mc:Choice>
              <mc:Fallback>
                <p:oleObj name="Equation" r:id="rId5" imgW="20320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1609344"/>
                        <a:ext cx="4643438" cy="111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43" name="Text Box 7"/>
          <p:cNvSpPr txBox="1">
            <a:spLocks noChangeArrowheads="1"/>
          </p:cNvSpPr>
          <p:nvPr/>
        </p:nvSpPr>
        <p:spPr bwMode="auto">
          <a:xfrm>
            <a:off x="0" y="1609344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An invariant</a:t>
            </a:r>
          </a:p>
        </p:txBody>
      </p:sp>
      <p:sp>
        <p:nvSpPr>
          <p:cNvPr id="219144" name="Text Box 8"/>
          <p:cNvSpPr txBox="1">
            <a:spLocks noChangeArrowheads="1"/>
          </p:cNvSpPr>
          <p:nvPr/>
        </p:nvSpPr>
        <p:spPr bwMode="auto">
          <a:xfrm>
            <a:off x="0" y="4339717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Conserved vs. Invariant?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8" grpId="0"/>
      <p:bldP spid="219140" grpId="0" animBg="1"/>
      <p:bldP spid="219142" grpId="0" animBg="1"/>
      <p:bldP spid="2191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Text Box 2"/>
          <p:cNvSpPr txBox="1">
            <a:spLocks noChangeArrowheads="1"/>
          </p:cNvSpPr>
          <p:nvPr/>
        </p:nvSpPr>
        <p:spPr bwMode="auto">
          <a:xfrm>
            <a:off x="0" y="1929384"/>
            <a:ext cx="3684588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Concept Check:</a:t>
            </a:r>
          </a:p>
          <a:p>
            <a:r>
              <a:rPr lang="en-US" altLang="en-US" sz="2000"/>
              <a:t>An observer measures a cosmic ray to be moving with a momentum of 10 MeV/c and an energy of 8 MeV.  What is the mass of the particle? </a:t>
            </a:r>
          </a:p>
        </p:txBody>
      </p:sp>
      <p:graphicFrame>
        <p:nvGraphicFramePr>
          <p:cNvPr id="218160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859466"/>
              </p:ext>
            </p:extLst>
          </p:nvPr>
        </p:nvGraphicFramePr>
        <p:xfrm>
          <a:off x="4067175" y="2286572"/>
          <a:ext cx="4830763" cy="1190625"/>
        </p:xfrm>
        <a:graphic>
          <a:graphicData uri="http://schemas.openxmlformats.org/drawingml/2006/table">
            <a:tbl>
              <a:tblPr/>
              <a:tblGrid>
                <a:gridCol w="2251075"/>
                <a:gridCol w="2579688"/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1.  –6.00 MeV/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4.  2.00 MeV/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2.  –2.00 MeV/c</a:t>
                      </a:r>
                      <a:r>
                        <a:rPr kumimoji="0" lang="en-US" alt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5.  6.00 MeV/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3.   0 MeV/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  This isn’t possible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ext Box 2"/>
          <p:cNvSpPr txBox="1">
            <a:spLocks noChangeArrowheads="1"/>
          </p:cNvSpPr>
          <p:nvPr/>
        </p:nvSpPr>
        <p:spPr bwMode="auto">
          <a:xfrm>
            <a:off x="0" y="1581912"/>
            <a:ext cx="9091613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Example:</a:t>
            </a:r>
          </a:p>
          <a:p>
            <a:r>
              <a:rPr lang="en-US" altLang="en-US" sz="2000" dirty="0"/>
              <a:t>An observer measures a cosmic ray particle to be moving with a momentum of </a:t>
            </a:r>
          </a:p>
          <a:p>
            <a:r>
              <a:rPr lang="en-US" altLang="en-US" sz="2000" dirty="0"/>
              <a:t>8 MeV/</a:t>
            </a:r>
            <a:r>
              <a:rPr lang="en-US" altLang="en-US" sz="2000" i="1" dirty="0"/>
              <a:t>c</a:t>
            </a:r>
            <a:r>
              <a:rPr lang="en-US" altLang="en-US" sz="2000" dirty="0"/>
              <a:t> and an energy of 10 MeV. What is the mass of the particle?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/>
              <a:t>An observer in a second frame measures this particle to have energy 6.5 MeV. What is the momentum of the particle in the second frame?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ext Box 2"/>
          <p:cNvSpPr txBox="1">
            <a:spLocks noChangeArrowheads="1"/>
          </p:cNvSpPr>
          <p:nvPr/>
        </p:nvSpPr>
        <p:spPr bwMode="auto">
          <a:xfrm>
            <a:off x="0" y="1472184"/>
            <a:ext cx="91440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 smtClean="0"/>
              <a:t>4) </a:t>
            </a:r>
            <a:r>
              <a:rPr lang="en-US" altLang="en-US" sz="2000" dirty="0"/>
              <a:t>Classical Conservation vs. Relativistic Conservation </a:t>
            </a:r>
          </a:p>
          <a:p>
            <a:endParaRPr lang="en-US" altLang="en-US" sz="2000" dirty="0"/>
          </a:p>
          <a:p>
            <a:r>
              <a:rPr lang="en-US" altLang="en-US" sz="2000" dirty="0"/>
              <a:t>Consider a collision between two objects. </a:t>
            </a:r>
            <a:endParaRPr lang="en-US" altLang="en-US" sz="2000" dirty="0" smtClean="0"/>
          </a:p>
          <a:p>
            <a:r>
              <a:rPr lang="en-US" altLang="en-US" sz="2000" dirty="0" smtClean="0"/>
              <a:t>The </a:t>
            </a:r>
            <a:r>
              <a:rPr lang="en-US" altLang="en-US" sz="2000" dirty="0"/>
              <a:t>objects have the same mass, and are </a:t>
            </a:r>
            <a:endParaRPr lang="en-US" altLang="en-US" sz="2000" dirty="0" smtClean="0"/>
          </a:p>
          <a:p>
            <a:r>
              <a:rPr lang="en-US" altLang="en-US" sz="2000" dirty="0" smtClean="0"/>
              <a:t>approaching </a:t>
            </a:r>
            <a:r>
              <a:rPr lang="en-US" altLang="en-US" sz="2000" dirty="0"/>
              <a:t>each other with the same speed.  </a:t>
            </a:r>
          </a:p>
          <a:p>
            <a:endParaRPr lang="en-US" altLang="en-US" sz="2000" dirty="0"/>
          </a:p>
          <a:p>
            <a:r>
              <a:rPr lang="en-US" altLang="en-US" sz="2000" b="1" u="sng" dirty="0"/>
              <a:t>Classically (the low speed approximation),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what would be conserved in this interaction?</a:t>
            </a:r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b="1" dirty="0" smtClean="0"/>
              <a:t>What </a:t>
            </a:r>
            <a:r>
              <a:rPr lang="en-US" altLang="en-US" sz="2000" b="1" dirty="0"/>
              <a:t>about </a:t>
            </a:r>
            <a:r>
              <a:rPr lang="en-US" altLang="en-US" sz="2000" b="1" dirty="0" err="1"/>
              <a:t>relativistically</a:t>
            </a:r>
            <a:r>
              <a:rPr lang="en-US" altLang="en-US" sz="2000" b="1" dirty="0"/>
              <a:t>?</a:t>
            </a:r>
          </a:p>
        </p:txBody>
      </p:sp>
      <p:sp>
        <p:nvSpPr>
          <p:cNvPr id="239621" name="Oval 5"/>
          <p:cNvSpPr>
            <a:spLocks noChangeArrowheads="1"/>
          </p:cNvSpPr>
          <p:nvPr/>
        </p:nvSpPr>
        <p:spPr bwMode="auto">
          <a:xfrm>
            <a:off x="5728018" y="2086102"/>
            <a:ext cx="819150" cy="7334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5940743" y="2227390"/>
            <a:ext cx="382587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000">
                <a:latin typeface="Times New Roman" panose="02020603050405020304" pitchFamily="18" charset="0"/>
              </a:rPr>
              <a:t>m</a:t>
            </a:r>
            <a:endParaRPr lang="en-US" altLang="en-US" sz="2000"/>
          </a:p>
        </p:txBody>
      </p:sp>
      <p:sp>
        <p:nvSpPr>
          <p:cNvPr id="239623" name="Line 7"/>
          <p:cNvSpPr>
            <a:spLocks noChangeShapeType="1"/>
          </p:cNvSpPr>
          <p:nvPr/>
        </p:nvSpPr>
        <p:spPr bwMode="auto">
          <a:xfrm>
            <a:off x="6556693" y="2448052"/>
            <a:ext cx="75565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25" name="Oval 9"/>
          <p:cNvSpPr>
            <a:spLocks noChangeArrowheads="1"/>
          </p:cNvSpPr>
          <p:nvPr/>
        </p:nvSpPr>
        <p:spPr bwMode="auto">
          <a:xfrm>
            <a:off x="8187055" y="2100390"/>
            <a:ext cx="819150" cy="7334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9626" name="Text Box 10"/>
          <p:cNvSpPr txBox="1">
            <a:spLocks noChangeArrowheads="1"/>
          </p:cNvSpPr>
          <p:nvPr/>
        </p:nvSpPr>
        <p:spPr bwMode="auto">
          <a:xfrm>
            <a:off x="8399780" y="2241677"/>
            <a:ext cx="382588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000">
                <a:latin typeface="Times New Roman" panose="02020603050405020304" pitchFamily="18" charset="0"/>
              </a:rPr>
              <a:t>m</a:t>
            </a:r>
            <a:endParaRPr lang="en-US" altLang="en-US" sz="2000"/>
          </a:p>
        </p:txBody>
      </p:sp>
      <p:sp>
        <p:nvSpPr>
          <p:cNvPr id="239627" name="Line 11"/>
          <p:cNvSpPr>
            <a:spLocks noChangeShapeType="1"/>
          </p:cNvSpPr>
          <p:nvPr/>
        </p:nvSpPr>
        <p:spPr bwMode="auto">
          <a:xfrm>
            <a:off x="7453630" y="2451227"/>
            <a:ext cx="75565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Text Box 2"/>
          <p:cNvSpPr txBox="1">
            <a:spLocks noChangeArrowheads="1"/>
          </p:cNvSpPr>
          <p:nvPr/>
        </p:nvSpPr>
        <p:spPr bwMode="auto">
          <a:xfrm>
            <a:off x="0" y="1563624"/>
            <a:ext cx="9144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 smtClean="0"/>
              <a:t>5) </a:t>
            </a:r>
            <a:r>
              <a:rPr lang="en-US" altLang="en-US" sz="2000" dirty="0"/>
              <a:t>Applying Conservation Laws to “Relativistic Reactions”: decays/collisions</a:t>
            </a:r>
            <a:r>
              <a:rPr lang="en-US" altLang="en-US" dirty="0"/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Two particles approach each other with equal and opposite velocities (as measured in some reference frame). Each particle has mass </a:t>
            </a:r>
            <a:r>
              <a:rPr lang="en-US" altLang="en-US" sz="2000" i="1" dirty="0"/>
              <a:t>m</a:t>
            </a:r>
            <a:r>
              <a:rPr lang="en-US" altLang="en-US" sz="2000" dirty="0"/>
              <a:t> = 500 MeV/c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 and kinetic energy </a:t>
            </a:r>
            <a:r>
              <a:rPr lang="en-US" altLang="en-US" sz="2000" i="1" dirty="0"/>
              <a:t>K</a:t>
            </a:r>
            <a:r>
              <a:rPr lang="en-US" altLang="en-US" sz="2000" dirty="0"/>
              <a:t> = 1000 MeV. They collide and form a new particle with mass </a:t>
            </a:r>
            <a:r>
              <a:rPr lang="en-US" altLang="en-US" sz="2000" i="1" dirty="0"/>
              <a:t>M</a:t>
            </a:r>
            <a:r>
              <a:rPr lang="en-US" altLang="en-US" sz="2000" dirty="0"/>
              <a:t>. 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Determine the mass and kinetic energy of the particle formed by this collision.</a:t>
            </a:r>
          </a:p>
        </p:txBody>
      </p:sp>
      <p:sp>
        <p:nvSpPr>
          <p:cNvPr id="232451" name="Text Box 3"/>
          <p:cNvSpPr txBox="1">
            <a:spLocks noChangeArrowheads="1"/>
          </p:cNvSpPr>
          <p:nvPr/>
        </p:nvSpPr>
        <p:spPr bwMode="auto">
          <a:xfrm>
            <a:off x="0" y="3967861"/>
            <a:ext cx="9144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Concept Check: Which of the following best describes the relationship between the mass of the particles before the collision and the mass of the particle after the collision? 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1. 2</a:t>
            </a:r>
            <a:r>
              <a:rPr lang="en-US" altLang="en-US" sz="2000" i="1" dirty="0"/>
              <a:t>m</a:t>
            </a:r>
            <a:r>
              <a:rPr lang="en-US" altLang="en-US" sz="2000" dirty="0"/>
              <a:t> &lt; </a:t>
            </a:r>
            <a:r>
              <a:rPr lang="en-US" altLang="en-US" sz="2000" i="1" dirty="0"/>
              <a:t>M	    </a:t>
            </a:r>
            <a:r>
              <a:rPr lang="en-US" altLang="en-US" sz="2000" dirty="0"/>
              <a:t>2. 2</a:t>
            </a:r>
            <a:r>
              <a:rPr lang="en-US" altLang="en-US" sz="2000" i="1" dirty="0"/>
              <a:t>m</a:t>
            </a:r>
            <a:r>
              <a:rPr lang="en-US" altLang="en-US" sz="2000" dirty="0"/>
              <a:t> = </a:t>
            </a:r>
            <a:r>
              <a:rPr lang="en-US" altLang="en-US" sz="2000" i="1" dirty="0"/>
              <a:t>M 	      </a:t>
            </a:r>
            <a:r>
              <a:rPr lang="en-US" altLang="en-US" sz="2000" dirty="0"/>
              <a:t>3. 2</a:t>
            </a:r>
            <a:r>
              <a:rPr lang="en-US" altLang="en-US" sz="2000" i="1" dirty="0"/>
              <a:t>m</a:t>
            </a:r>
            <a:r>
              <a:rPr lang="en-US" altLang="en-US" sz="2000" dirty="0"/>
              <a:t> &gt; </a:t>
            </a:r>
            <a:r>
              <a:rPr lang="en-US" altLang="en-US" sz="2000" i="1" dirty="0"/>
              <a:t>M		</a:t>
            </a:r>
            <a:r>
              <a:rPr lang="en-US" altLang="en-US" sz="2000" dirty="0"/>
              <a:t>4. Not enough info</a:t>
            </a:r>
            <a:endParaRPr lang="en-US" alt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13037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Text Box 2"/>
          <p:cNvSpPr txBox="1">
            <a:spLocks noChangeArrowheads="1"/>
          </p:cNvSpPr>
          <p:nvPr/>
        </p:nvSpPr>
        <p:spPr bwMode="auto">
          <a:xfrm>
            <a:off x="0" y="1929384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2000" dirty="0"/>
              <a:t>A collision of a moving particle (energy 400 MeV, mass 100 MeV/c</a:t>
            </a:r>
            <a:r>
              <a:rPr lang="en-US" altLang="en-US" sz="2000" baseline="30000" dirty="0"/>
              <a:t>2)</a:t>
            </a:r>
            <a:r>
              <a:rPr lang="en-US" altLang="en-US" sz="2000" dirty="0"/>
              <a:t> with a second identical but motionless particle results in the formation of a particle with mass 300 MeV/c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  and a photon, both moving to the right.</a:t>
            </a:r>
          </a:p>
          <a:p>
            <a:pPr eaLnBrk="0" hangingPunct="0"/>
            <a:endParaRPr lang="en-US" altLang="en-US" sz="2000" dirty="0"/>
          </a:p>
          <a:p>
            <a:pPr eaLnBrk="0" hangingPunct="0"/>
            <a:r>
              <a:rPr lang="en-US" altLang="en-US" sz="2000" dirty="0"/>
              <a:t>What are some questions we could ask about this scenario?</a:t>
            </a:r>
          </a:p>
        </p:txBody>
      </p:sp>
    </p:spTree>
    <p:extLst>
      <p:ext uri="{BB962C8B-B14F-4D97-AF65-F5344CB8AC3E}">
        <p14:creationId xmlns:p14="http://schemas.microsoft.com/office/powerpoint/2010/main" val="243064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13482</TotalTime>
  <Words>517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EVERGREEN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Krishna M Chowdary</dc:creator>
  <cp:lastModifiedBy>Chowdary, Krishna</cp:lastModifiedBy>
  <cp:revision>102</cp:revision>
  <dcterms:created xsi:type="dcterms:W3CDTF">2011-10-06T03:04:43Z</dcterms:created>
  <dcterms:modified xsi:type="dcterms:W3CDTF">2015-01-13T20:34:05Z</dcterms:modified>
</cp:coreProperties>
</file>